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handoutMasterIdLst>
    <p:handoutMasterId r:id="rId65"/>
  </p:handoutMasterIdLst>
  <p:sldIdLst>
    <p:sldId id="273" r:id="rId2"/>
    <p:sldId id="353" r:id="rId3"/>
    <p:sldId id="274" r:id="rId4"/>
    <p:sldId id="323" r:id="rId5"/>
    <p:sldId id="368" r:id="rId6"/>
    <p:sldId id="369" r:id="rId7"/>
    <p:sldId id="370" r:id="rId8"/>
    <p:sldId id="371" r:id="rId9"/>
    <p:sldId id="277" r:id="rId10"/>
    <p:sldId id="295" r:id="rId11"/>
    <p:sldId id="297" r:id="rId12"/>
    <p:sldId id="298" r:id="rId13"/>
    <p:sldId id="278" r:id="rId14"/>
    <p:sldId id="362" r:id="rId15"/>
    <p:sldId id="301" r:id="rId16"/>
    <p:sldId id="397" r:id="rId17"/>
    <p:sldId id="349" r:id="rId18"/>
    <p:sldId id="376" r:id="rId19"/>
    <p:sldId id="377" r:id="rId20"/>
    <p:sldId id="378" r:id="rId21"/>
    <p:sldId id="379" r:id="rId22"/>
    <p:sldId id="381" r:id="rId23"/>
    <p:sldId id="398" r:id="rId24"/>
    <p:sldId id="382" r:id="rId25"/>
    <p:sldId id="383" r:id="rId26"/>
    <p:sldId id="384" r:id="rId27"/>
    <p:sldId id="385" r:id="rId28"/>
    <p:sldId id="386" r:id="rId29"/>
    <p:sldId id="394" r:id="rId30"/>
    <p:sldId id="395" r:id="rId31"/>
    <p:sldId id="396" r:id="rId32"/>
    <p:sldId id="302" r:id="rId33"/>
    <p:sldId id="304" r:id="rId34"/>
    <p:sldId id="327" r:id="rId35"/>
    <p:sldId id="303" r:id="rId36"/>
    <p:sldId id="328" r:id="rId37"/>
    <p:sldId id="305" r:id="rId38"/>
    <p:sldId id="388" r:id="rId39"/>
    <p:sldId id="389" r:id="rId40"/>
    <p:sldId id="390" r:id="rId41"/>
    <p:sldId id="391" r:id="rId42"/>
    <p:sldId id="392" r:id="rId43"/>
    <p:sldId id="393" r:id="rId44"/>
    <p:sldId id="347" r:id="rId45"/>
    <p:sldId id="340" r:id="rId46"/>
    <p:sldId id="341" r:id="rId47"/>
    <p:sldId id="342" r:id="rId48"/>
    <p:sldId id="343" r:id="rId49"/>
    <p:sldId id="344" r:id="rId50"/>
    <p:sldId id="345" r:id="rId51"/>
    <p:sldId id="356" r:id="rId52"/>
    <p:sldId id="307" r:id="rId53"/>
    <p:sldId id="309" r:id="rId54"/>
    <p:sldId id="330" r:id="rId55"/>
    <p:sldId id="366" r:id="rId56"/>
    <p:sldId id="332" r:id="rId57"/>
    <p:sldId id="322" r:id="rId58"/>
    <p:sldId id="308" r:id="rId59"/>
    <p:sldId id="313" r:id="rId60"/>
    <p:sldId id="318" r:id="rId61"/>
    <p:sldId id="317" r:id="rId62"/>
    <p:sldId id="321" r:id="rId6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6A1F3802-AF84-43D9-96DA-BF9DB1084F66}" type="datetimeFigureOut">
              <a:rPr lang="en-GB" smtClean="0"/>
              <a:t>30/01/2019</a:t>
            </a:fld>
            <a:endParaRPr lang="en-GB" dirty="0"/>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10CFFD05-04FE-4FBE-A31C-27DA5D92C454}" type="slidenum">
              <a:rPr lang="en-GB" smtClean="0"/>
              <a:t>‹#›</a:t>
            </a:fld>
            <a:endParaRPr lang="en-GB" dirty="0"/>
          </a:p>
        </p:txBody>
      </p:sp>
    </p:spTree>
    <p:extLst>
      <p:ext uri="{BB962C8B-B14F-4D97-AF65-F5344CB8AC3E}">
        <p14:creationId xmlns:p14="http://schemas.microsoft.com/office/powerpoint/2010/main" val="2276427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6038" y="0"/>
            <a:ext cx="2951162" cy="496888"/>
          </a:xfrm>
          <a:prstGeom prst="rect">
            <a:avLst/>
          </a:prstGeom>
        </p:spPr>
        <p:txBody>
          <a:bodyPr vert="horz" lIns="91440" tIns="45720" rIns="91440" bIns="45720" rtlCol="0"/>
          <a:lstStyle>
            <a:lvl1pPr algn="r">
              <a:defRPr sz="1200"/>
            </a:lvl1pPr>
          </a:lstStyle>
          <a:p>
            <a:fld id="{B3F035A5-23F3-4EE5-8862-15C30DDD84B6}" type="datetimeFigureOut">
              <a:rPr lang="en-GB" smtClean="0"/>
              <a:t>30/01/2019</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21225"/>
            <a:ext cx="5446712" cy="44735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lIns="91440" tIns="45720" rIns="91440" bIns="45720" rtlCol="0" anchor="b"/>
          <a:lstStyle>
            <a:lvl1pPr algn="r">
              <a:defRPr sz="1200"/>
            </a:lvl1pPr>
          </a:lstStyle>
          <a:p>
            <a:fld id="{7B55F792-4507-426A-A12D-B5441710ABFA}" type="slidenum">
              <a:rPr lang="en-GB" smtClean="0"/>
              <a:t>‹#›</a:t>
            </a:fld>
            <a:endParaRPr lang="en-GB" dirty="0"/>
          </a:p>
        </p:txBody>
      </p:sp>
    </p:spTree>
    <p:extLst>
      <p:ext uri="{BB962C8B-B14F-4D97-AF65-F5344CB8AC3E}">
        <p14:creationId xmlns:p14="http://schemas.microsoft.com/office/powerpoint/2010/main" val="410272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11" descr="curves-blue-white bkg_siz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615" y="2528140"/>
            <a:ext cx="2565400" cy="3670300"/>
          </a:xfrm>
          <a:prstGeom prst="rect">
            <a:avLst/>
          </a:prstGeom>
          <a:noFill/>
          <a:extLst>
            <a:ext uri="{909E8E84-426E-40DD-AFC4-6F175D3DCCD1}">
              <a14:hiddenFill xmlns:a14="http://schemas.microsoft.com/office/drawing/2010/main">
                <a:solidFill>
                  <a:srgbClr val="FFFFFF"/>
                </a:solidFill>
              </a14:hiddenFill>
            </a:ext>
          </a:extLst>
        </p:spPr>
      </p:pic>
      <p:sp>
        <p:nvSpPr>
          <p:cNvPr id="17413" name="Rectangle 5"/>
          <p:cNvSpPr>
            <a:spLocks noGrp="1" noChangeArrowheads="1"/>
          </p:cNvSpPr>
          <p:nvPr>
            <p:ph type="subTitle" sz="quarter" idx="1"/>
          </p:nvPr>
        </p:nvSpPr>
        <p:spPr>
          <a:xfrm>
            <a:off x="1600200" y="24384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17414" name="Rectangle 6"/>
          <p:cNvSpPr>
            <a:spLocks noGrp="1" noChangeArrowheads="1"/>
          </p:cNvSpPr>
          <p:nvPr>
            <p:ph type="ctrTitle" sz="quarter"/>
          </p:nvPr>
        </p:nvSpPr>
        <p:spPr>
          <a:xfrm>
            <a:off x="762000" y="990600"/>
            <a:ext cx="7772400" cy="1143000"/>
          </a:xfrm>
        </p:spPr>
        <p:txBody>
          <a:bodyPr lIns="91440" tIns="45720" rIns="91440" bIns="45720"/>
          <a:lstStyle>
            <a:lvl1pPr algn="ctr">
              <a:defRPr>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104445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effectLst/>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221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40205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133600" cy="5562600"/>
          </a:xfrm>
        </p:spPr>
        <p:txBody>
          <a:bodyPr vert="eaVert"/>
          <a:lstStyle>
            <a:lvl1pPr>
              <a:defRPr>
                <a:effectLst/>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07567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SC Leadership Centre Slides Forma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Tree>
    <p:extLst>
      <p:ext uri="{BB962C8B-B14F-4D97-AF65-F5344CB8AC3E}">
        <p14:creationId xmlns:p14="http://schemas.microsoft.com/office/powerpoint/2010/main" val="36864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6901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951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752600"/>
            <a:ext cx="4191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752600"/>
            <a:ext cx="4191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7116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effectLst/>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2511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Tree>
    <p:extLst>
      <p:ext uri="{BB962C8B-B14F-4D97-AF65-F5344CB8AC3E}">
        <p14:creationId xmlns:p14="http://schemas.microsoft.com/office/powerpoint/2010/main" val="2081521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Tree>
    <p:extLst>
      <p:ext uri="{BB962C8B-B14F-4D97-AF65-F5344CB8AC3E}">
        <p14:creationId xmlns:p14="http://schemas.microsoft.com/office/powerpoint/2010/main" val="71461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GB" dirty="0"/>
          </a:p>
        </p:txBody>
      </p:sp>
    </p:spTree>
    <p:extLst>
      <p:ext uri="{BB962C8B-B14F-4D97-AF65-F5344CB8AC3E}">
        <p14:creationId xmlns:p14="http://schemas.microsoft.com/office/powerpoint/2010/main" val="111057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7625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1" name="Picture 11" descr="curves-blue-white bkg_s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59615" y="2528140"/>
            <a:ext cx="2565400" cy="3670300"/>
          </a:xfrm>
          <a:prstGeom prst="rect">
            <a:avLst/>
          </a:prstGeom>
          <a:noFill/>
          <a:extLst>
            <a:ext uri="{909E8E84-426E-40DD-AFC4-6F175D3DCCD1}">
              <a14:hiddenFill xmlns:a14="http://schemas.microsoft.com/office/drawing/2010/main">
                <a:solidFill>
                  <a:srgbClr val="FFFFFF"/>
                </a:solidFill>
              </a14:hiddenFill>
            </a:ext>
          </a:extLst>
        </p:spPr>
      </p:pic>
      <p:sp>
        <p:nvSpPr>
          <p:cNvPr id="16386" name="Arc 2"/>
          <p:cNvSpPr>
            <a:spLocks/>
          </p:cNvSpPr>
          <p:nvPr/>
        </p:nvSpPr>
        <p:spPr bwMode="auto">
          <a:xfrm>
            <a:off x="0" y="228600"/>
            <a:ext cx="8410575" cy="6618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noFill/>
            <a:round/>
            <a:headEnd type="none" w="sm" len="sm"/>
            <a:tailEnd type="none" w="sm" len="sm"/>
          </a:ln>
          <a:effectLst/>
        </p:spPr>
        <p:txBody>
          <a:bodyPr wrap="none" anchor="ctr"/>
          <a:lstStyle/>
          <a:p>
            <a:pPr algn="ctr"/>
            <a:endParaRPr lang="en-US" dirty="0">
              <a:solidFill>
                <a:srgbClr val="8F66A8"/>
              </a:solidFill>
            </a:endParaRPr>
          </a:p>
        </p:txBody>
      </p:sp>
      <p:sp>
        <p:nvSpPr>
          <p:cNvPr id="16388" name="Rectangle 4"/>
          <p:cNvSpPr>
            <a:spLocks noGrp="1" noChangeArrowheads="1"/>
          </p:cNvSpPr>
          <p:nvPr>
            <p:ph type="body" idx="1"/>
          </p:nvPr>
        </p:nvSpPr>
        <p:spPr bwMode="auto">
          <a:xfrm>
            <a:off x="457200" y="1752600"/>
            <a:ext cx="85344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389" name="Rectangle 5"/>
          <p:cNvSpPr>
            <a:spLocks noGrp="1" noChangeArrowheads="1"/>
          </p:cNvSpPr>
          <p:nvPr>
            <p:ph type="title"/>
          </p:nvPr>
        </p:nvSpPr>
        <p:spPr bwMode="auto">
          <a:xfrm>
            <a:off x="457200" y="1524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pic>
        <p:nvPicPr>
          <p:cNvPr id="1026"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39552" y="5817440"/>
            <a:ext cx="2305050"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0328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2pPr>
      <a:lvl3pPr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3pPr>
      <a:lvl4pPr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4pPr>
      <a:lvl5pPr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4000" b="1">
          <a:solidFill>
            <a:schemeClr val="tx1"/>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rgbClr val="00A8CA"/>
        </a:buClr>
        <a:buSzPct val="65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scpensions.hscni.net/wp-content/uploads/2012/11/AP1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hscpensions.hscni.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hscpensions.hscni.net/wp-content/uploads/2012/11/AW6-V1-Jun-1.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hscpensions.hscni.net/calculator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hscpensions.hscni.net/wp-content/uploads/2012/11/PN1-1.pdf" TargetMode="External"/><Relationship Id="rId2" Type="http://schemas.openxmlformats.org/officeDocument/2006/relationships/hyperlink" Target="http://www.hscpensions.hscni.net/wp-content/uploads/2012/11/DG3Jun16.pdf"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john.coyle@hscni.net" TargetMode="External"/><Relationship Id="rId2" Type="http://schemas.openxmlformats.org/officeDocument/2006/relationships/hyperlink" Target="mailto:hscpensions@hscni.net" TargetMode="External"/><Relationship Id="rId1" Type="http://schemas.openxmlformats.org/officeDocument/2006/relationships/slideLayout" Target="../slideLayouts/slideLayout2.xml"/><Relationship Id="rId4" Type="http://schemas.openxmlformats.org/officeDocument/2006/relationships/hyperlink" Target="http://www.hscpensions@hscni.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sz="quarter" idx="1"/>
          </p:nvPr>
        </p:nvSpPr>
        <p:spPr>
          <a:xfrm>
            <a:off x="1475656" y="4005064"/>
            <a:ext cx="6400800" cy="906016"/>
          </a:xfrm>
        </p:spPr>
        <p:txBody>
          <a:bodyPr/>
          <a:lstStyle/>
          <a:p>
            <a:r>
              <a:rPr lang="en-GB" sz="4000" b="1" dirty="0" smtClean="0">
                <a:solidFill>
                  <a:srgbClr val="000000"/>
                </a:solidFill>
                <a:ea typeface="+mj-ea"/>
                <a:cs typeface="+mj-cs"/>
              </a:rPr>
              <a:t>1995/2015 Scheme + HMRC Rules Workshop</a:t>
            </a:r>
            <a:endParaRPr lang="en-GB" dirty="0"/>
          </a:p>
        </p:txBody>
      </p:sp>
      <p:sp>
        <p:nvSpPr>
          <p:cNvPr id="4" name="Title 3"/>
          <p:cNvSpPr>
            <a:spLocks noGrp="1"/>
          </p:cNvSpPr>
          <p:nvPr>
            <p:ph type="ctrTitle" sz="quarter"/>
          </p:nvPr>
        </p:nvSpPr>
        <p:spPr>
          <a:xfrm>
            <a:off x="755576" y="2420888"/>
            <a:ext cx="7772400" cy="1718320"/>
          </a:xfrm>
        </p:spPr>
        <p:txBody>
          <a:bodyPr/>
          <a:lstStyle/>
          <a:p>
            <a:r>
              <a:rPr lang="en-GB" dirty="0" smtClean="0"/>
              <a:t/>
            </a:r>
            <a:br>
              <a:rPr lang="en-GB" dirty="0" smtClean="0"/>
            </a:br>
            <a:r>
              <a:rPr lang="en-GB" dirty="0" smtClean="0"/>
              <a:t>HSC Pension Service</a:t>
            </a:r>
            <a:br>
              <a:rPr lang="en-GB" dirty="0" smtClean="0"/>
            </a:br>
            <a:endParaRPr lang="en-GB"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179" y="6093296"/>
            <a:ext cx="191452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764704"/>
            <a:ext cx="3240360"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0404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Factors which can impact  1995 Pensionable </a:t>
            </a:r>
            <a:r>
              <a:rPr lang="en-GB" dirty="0"/>
              <a:t>Service</a:t>
            </a:r>
          </a:p>
        </p:txBody>
      </p:sp>
      <p:sp>
        <p:nvSpPr>
          <p:cNvPr id="3" name="Content Placeholder 2"/>
          <p:cNvSpPr>
            <a:spLocks noGrp="1"/>
          </p:cNvSpPr>
          <p:nvPr>
            <p:ph idx="1"/>
          </p:nvPr>
        </p:nvSpPr>
        <p:spPr>
          <a:xfrm>
            <a:off x="457200" y="1412776"/>
            <a:ext cx="8534400" cy="4302224"/>
          </a:xfrm>
        </p:spPr>
        <p:txBody>
          <a:bodyPr/>
          <a:lstStyle/>
          <a:p>
            <a:pPr marL="0" indent="0">
              <a:buNone/>
            </a:pPr>
            <a:r>
              <a:rPr lang="en-GB" sz="2000" b="1" dirty="0" smtClean="0"/>
              <a:t>Positive Impacts</a:t>
            </a:r>
          </a:p>
          <a:p>
            <a:pPr marL="0" indent="0">
              <a:buNone/>
            </a:pPr>
            <a:endParaRPr lang="en-GB" sz="2000" b="1" dirty="0"/>
          </a:p>
          <a:p>
            <a:r>
              <a:rPr lang="en-GB" sz="2000" b="1" dirty="0" smtClean="0"/>
              <a:t>Added Years </a:t>
            </a:r>
            <a:endParaRPr lang="en-GB" sz="2000" b="1" dirty="0"/>
          </a:p>
          <a:p>
            <a:r>
              <a:rPr lang="en-GB" sz="2000" b="1" dirty="0" smtClean="0"/>
              <a:t>Additional Hours for Part Timers </a:t>
            </a:r>
          </a:p>
          <a:p>
            <a:endParaRPr lang="en-GB" sz="2000" b="1" dirty="0"/>
          </a:p>
          <a:p>
            <a:pPr marL="0" indent="0">
              <a:buNone/>
            </a:pPr>
            <a:r>
              <a:rPr lang="en-GB" sz="2000" b="1" dirty="0" smtClean="0"/>
              <a:t>Negative Impacts</a:t>
            </a:r>
          </a:p>
          <a:p>
            <a:pPr marL="0" indent="0">
              <a:buNone/>
            </a:pPr>
            <a:endParaRPr lang="en-GB" sz="2000" b="1" dirty="0" smtClean="0"/>
          </a:p>
          <a:p>
            <a:r>
              <a:rPr lang="en-GB" sz="2000" b="1" dirty="0" smtClean="0"/>
              <a:t>Breaks </a:t>
            </a:r>
            <a:r>
              <a:rPr lang="en-GB" sz="2000" b="1" dirty="0"/>
              <a:t>in </a:t>
            </a:r>
            <a:r>
              <a:rPr lang="en-GB" sz="2000" b="1" dirty="0" smtClean="0"/>
              <a:t>Service</a:t>
            </a:r>
            <a:r>
              <a:rPr lang="en-GB" sz="2000" dirty="0" smtClean="0"/>
              <a:t>.</a:t>
            </a:r>
          </a:p>
          <a:p>
            <a:r>
              <a:rPr lang="en-GB" sz="2000" b="1" dirty="0" smtClean="0"/>
              <a:t>Unpaid Leave</a:t>
            </a:r>
          </a:p>
          <a:p>
            <a:r>
              <a:rPr lang="en-GB" sz="2000" b="1" dirty="0" smtClean="0"/>
              <a:t>Career </a:t>
            </a:r>
            <a:r>
              <a:rPr lang="en-GB" sz="2000" b="1" dirty="0"/>
              <a:t>Breaks </a:t>
            </a:r>
            <a:r>
              <a:rPr lang="en-GB" sz="2000" b="1" dirty="0" smtClean="0"/>
              <a:t>(where contributions have not been paid)</a:t>
            </a:r>
            <a:endParaRPr lang="en-GB" sz="2000" b="1" dirty="0"/>
          </a:p>
          <a:p>
            <a:endParaRPr lang="en-GB" sz="2000" dirty="0" smtClean="0"/>
          </a:p>
        </p:txBody>
      </p:sp>
    </p:spTree>
    <p:extLst>
      <p:ext uri="{BB962C8B-B14F-4D97-AF65-F5344CB8AC3E}">
        <p14:creationId xmlns:p14="http://schemas.microsoft.com/office/powerpoint/2010/main" val="3313484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to Calculate 1995 Section Pensionable Service</a:t>
            </a:r>
            <a:endParaRPr lang="en-GB" dirty="0"/>
          </a:p>
        </p:txBody>
      </p:sp>
      <p:sp>
        <p:nvSpPr>
          <p:cNvPr id="3" name="Content Placeholder 2"/>
          <p:cNvSpPr>
            <a:spLocks noGrp="1"/>
          </p:cNvSpPr>
          <p:nvPr>
            <p:ph idx="1"/>
          </p:nvPr>
        </p:nvSpPr>
        <p:spPr>
          <a:xfrm>
            <a:off x="457200" y="1556792"/>
            <a:ext cx="8534400" cy="4158208"/>
          </a:xfrm>
        </p:spPr>
        <p:txBody>
          <a:bodyPr/>
          <a:lstStyle/>
          <a:p>
            <a:r>
              <a:rPr lang="en-GB" sz="2000" dirty="0" smtClean="0"/>
              <a:t>Pensionable service is calculated over the period the member pays contributions. An ideal pension record could be as follows:</a:t>
            </a:r>
          </a:p>
          <a:p>
            <a:r>
              <a:rPr lang="en-GB" sz="2000" dirty="0" smtClean="0"/>
              <a:t>Jim joins the HSC Pension Scheme on 01/04/1990 and moves to the 2015 Scheme on 01/04/2015</a:t>
            </a:r>
          </a:p>
          <a:p>
            <a:r>
              <a:rPr lang="en-GB" sz="2000" dirty="0" smtClean="0"/>
              <a:t>Jim worked full time and has had no breaks in service or no periods of unpaid leave.</a:t>
            </a:r>
          </a:p>
          <a:p>
            <a:r>
              <a:rPr lang="en-GB" sz="2000" dirty="0" smtClean="0"/>
              <a:t>Jims service is calculated as follows:</a:t>
            </a:r>
          </a:p>
          <a:p>
            <a:pPr marL="0" indent="0">
              <a:buNone/>
            </a:pPr>
            <a:r>
              <a:rPr lang="en-GB" sz="2000" dirty="0"/>
              <a:t>	</a:t>
            </a:r>
            <a:endParaRPr lang="en-GB" sz="2000" dirty="0" smtClean="0"/>
          </a:p>
          <a:p>
            <a:pPr marL="0" indent="0">
              <a:buNone/>
            </a:pPr>
            <a:r>
              <a:rPr lang="en-GB" sz="2000" dirty="0"/>
              <a:t>	</a:t>
            </a:r>
            <a:r>
              <a:rPr lang="en-GB" sz="2000" dirty="0" smtClean="0"/>
              <a:t>01/04/1990 to 31/03/2015 = 25 years</a:t>
            </a:r>
            <a:endParaRPr lang="en-GB" sz="2000" dirty="0"/>
          </a:p>
          <a:p>
            <a:pPr marL="0" indent="0">
              <a:buNone/>
            </a:pPr>
            <a:r>
              <a:rPr lang="en-GB" sz="2000" dirty="0"/>
              <a:t>	</a:t>
            </a:r>
            <a:endParaRPr lang="en-GB" sz="2000" dirty="0" smtClean="0"/>
          </a:p>
          <a:p>
            <a:r>
              <a:rPr lang="en-GB" sz="2000" dirty="0" smtClean="0"/>
              <a:t>Jim’s 1995 scheme benefits will be based on  total pensionable service of 25 years</a:t>
            </a:r>
          </a:p>
          <a:p>
            <a:endParaRPr lang="en-GB" sz="2000" dirty="0"/>
          </a:p>
        </p:txBody>
      </p:sp>
    </p:spTree>
    <p:extLst>
      <p:ext uri="{BB962C8B-B14F-4D97-AF65-F5344CB8AC3E}">
        <p14:creationId xmlns:p14="http://schemas.microsoft.com/office/powerpoint/2010/main" val="4083082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to calculate Pensionable Service</a:t>
            </a:r>
          </a:p>
        </p:txBody>
      </p:sp>
      <p:sp>
        <p:nvSpPr>
          <p:cNvPr id="3" name="Content Placeholder 2"/>
          <p:cNvSpPr>
            <a:spLocks noGrp="1"/>
          </p:cNvSpPr>
          <p:nvPr>
            <p:ph idx="1"/>
          </p:nvPr>
        </p:nvSpPr>
        <p:spPr>
          <a:xfrm>
            <a:off x="457200" y="1268760"/>
            <a:ext cx="8534400" cy="4536504"/>
          </a:xfrm>
        </p:spPr>
        <p:txBody>
          <a:bodyPr/>
          <a:lstStyle/>
          <a:p>
            <a:r>
              <a:rPr lang="en-GB" sz="2000" dirty="0" smtClean="0"/>
              <a:t>An employee with exactly the same start and leaving dates but working part time and full-time and having breaks in service</a:t>
            </a:r>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smtClean="0"/>
          </a:p>
          <a:p>
            <a:r>
              <a:rPr lang="en-GB" sz="2000" dirty="0" smtClean="0"/>
              <a:t>This shows how varied working patterns can effect pensionable service </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135073611"/>
              </p:ext>
            </p:extLst>
          </p:nvPr>
        </p:nvGraphicFramePr>
        <p:xfrm>
          <a:off x="971600" y="2132856"/>
          <a:ext cx="6912768" cy="2952327"/>
        </p:xfrm>
        <a:graphic>
          <a:graphicData uri="http://schemas.openxmlformats.org/drawingml/2006/table">
            <a:tbl>
              <a:tblPr firstRow="1" bandRow="1">
                <a:tableStyleId>{5C22544A-7EE6-4342-B048-85BDC9FD1C3A}</a:tableStyleId>
              </a:tblPr>
              <a:tblGrid>
                <a:gridCol w="2857958"/>
                <a:gridCol w="1224839"/>
                <a:gridCol w="1469807"/>
                <a:gridCol w="1360164"/>
              </a:tblGrid>
              <a:tr h="421761">
                <a:tc>
                  <a:txBody>
                    <a:bodyPr/>
                    <a:lstStyle/>
                    <a:p>
                      <a:r>
                        <a:rPr lang="en-GB" dirty="0" smtClean="0">
                          <a:solidFill>
                            <a:schemeClr val="tx2"/>
                          </a:solidFill>
                        </a:rPr>
                        <a:t>Dates</a:t>
                      </a:r>
                      <a:r>
                        <a:rPr lang="en-GB" dirty="0" smtClean="0"/>
                        <a:t> </a:t>
                      </a:r>
                      <a:endParaRPr lang="en-GB" dirty="0"/>
                    </a:p>
                  </a:txBody>
                  <a:tcPr/>
                </a:tc>
                <a:tc>
                  <a:txBody>
                    <a:bodyPr/>
                    <a:lstStyle/>
                    <a:p>
                      <a:r>
                        <a:rPr lang="en-GB" dirty="0" smtClean="0">
                          <a:solidFill>
                            <a:schemeClr val="tx2"/>
                          </a:solidFill>
                        </a:rPr>
                        <a:t>FT/PT</a:t>
                      </a:r>
                      <a:endParaRPr lang="en-GB" dirty="0">
                        <a:solidFill>
                          <a:schemeClr val="tx2"/>
                        </a:solidFill>
                      </a:endParaRPr>
                    </a:p>
                  </a:txBody>
                  <a:tcPr/>
                </a:tc>
                <a:tc>
                  <a:txBody>
                    <a:bodyPr/>
                    <a:lstStyle/>
                    <a:p>
                      <a:r>
                        <a:rPr lang="en-GB" dirty="0" smtClean="0">
                          <a:solidFill>
                            <a:schemeClr val="tx2"/>
                          </a:solidFill>
                        </a:rPr>
                        <a:t>%worked</a:t>
                      </a:r>
                      <a:endParaRPr lang="en-GB" dirty="0">
                        <a:solidFill>
                          <a:schemeClr val="tx2"/>
                        </a:solidFill>
                      </a:endParaRPr>
                    </a:p>
                  </a:txBody>
                  <a:tcPr/>
                </a:tc>
                <a:tc>
                  <a:txBody>
                    <a:bodyPr/>
                    <a:lstStyle/>
                    <a:p>
                      <a:r>
                        <a:rPr lang="en-GB" dirty="0" smtClean="0">
                          <a:solidFill>
                            <a:schemeClr val="tx2"/>
                          </a:solidFill>
                        </a:rPr>
                        <a:t>Service</a:t>
                      </a:r>
                      <a:endParaRPr lang="en-GB" dirty="0">
                        <a:solidFill>
                          <a:schemeClr val="tx2"/>
                        </a:solidFill>
                      </a:endParaRPr>
                    </a:p>
                  </a:txBody>
                  <a:tcPr/>
                </a:tc>
              </a:tr>
              <a:tr h="421761">
                <a:tc>
                  <a:txBody>
                    <a:bodyPr/>
                    <a:lstStyle/>
                    <a:p>
                      <a:r>
                        <a:rPr lang="en-GB" sz="1400" dirty="0" smtClean="0"/>
                        <a:t>01/04/1990 - </a:t>
                      </a:r>
                      <a:r>
                        <a:rPr lang="en-GB" sz="1400" b="1" dirty="0" smtClean="0"/>
                        <a:t>31/03/2000</a:t>
                      </a:r>
                      <a:endParaRPr lang="en-GB" sz="1400" b="1" dirty="0"/>
                    </a:p>
                  </a:txBody>
                  <a:tcPr/>
                </a:tc>
                <a:tc>
                  <a:txBody>
                    <a:bodyPr/>
                    <a:lstStyle/>
                    <a:p>
                      <a:r>
                        <a:rPr lang="en-GB" sz="1400" dirty="0" smtClean="0"/>
                        <a:t>FT</a:t>
                      </a:r>
                      <a:endParaRPr lang="en-GB" sz="1400" dirty="0"/>
                    </a:p>
                  </a:txBody>
                  <a:tcPr/>
                </a:tc>
                <a:tc>
                  <a:txBody>
                    <a:bodyPr/>
                    <a:lstStyle/>
                    <a:p>
                      <a:r>
                        <a:rPr lang="en-GB" sz="1400" dirty="0" smtClean="0"/>
                        <a:t>100%</a:t>
                      </a:r>
                      <a:endParaRPr lang="en-GB" sz="1400" dirty="0"/>
                    </a:p>
                  </a:txBody>
                  <a:tcPr/>
                </a:tc>
                <a:tc>
                  <a:txBody>
                    <a:bodyPr/>
                    <a:lstStyle/>
                    <a:p>
                      <a:r>
                        <a:rPr lang="en-GB" dirty="0" smtClean="0"/>
                        <a:t>10/000</a:t>
                      </a:r>
                      <a:endParaRPr lang="en-GB" dirty="0"/>
                    </a:p>
                  </a:txBody>
                  <a:tcPr/>
                </a:tc>
              </a:tr>
              <a:tr h="421761">
                <a:tc>
                  <a:txBody>
                    <a:bodyPr/>
                    <a:lstStyle/>
                    <a:p>
                      <a:r>
                        <a:rPr lang="en-GB" sz="1400" b="1" dirty="0" smtClean="0"/>
                        <a:t>01/04/2002</a:t>
                      </a:r>
                      <a:r>
                        <a:rPr lang="en-GB" sz="1400" dirty="0" smtClean="0"/>
                        <a:t> – 31/03/2006</a:t>
                      </a:r>
                      <a:endParaRPr lang="en-GB" sz="1400" dirty="0"/>
                    </a:p>
                  </a:txBody>
                  <a:tcPr/>
                </a:tc>
                <a:tc>
                  <a:txBody>
                    <a:bodyPr/>
                    <a:lstStyle/>
                    <a:p>
                      <a:r>
                        <a:rPr lang="en-GB" sz="1400" dirty="0" smtClean="0"/>
                        <a:t>PT</a:t>
                      </a:r>
                      <a:endParaRPr lang="en-GB" sz="1400" dirty="0"/>
                    </a:p>
                  </a:txBody>
                  <a:tcPr/>
                </a:tc>
                <a:tc>
                  <a:txBody>
                    <a:bodyPr/>
                    <a:lstStyle/>
                    <a:p>
                      <a:r>
                        <a:rPr lang="en-GB" sz="1400" dirty="0" smtClean="0"/>
                        <a:t>50%</a:t>
                      </a:r>
                      <a:endParaRPr lang="en-GB" sz="1400" dirty="0"/>
                    </a:p>
                  </a:txBody>
                  <a:tcPr/>
                </a:tc>
                <a:tc>
                  <a:txBody>
                    <a:bodyPr/>
                    <a:lstStyle/>
                    <a:p>
                      <a:r>
                        <a:rPr lang="en-GB" dirty="0" smtClean="0"/>
                        <a:t>2/000</a:t>
                      </a:r>
                      <a:endParaRPr lang="en-GB" dirty="0"/>
                    </a:p>
                  </a:txBody>
                  <a:tcPr/>
                </a:tc>
              </a:tr>
              <a:tr h="421761">
                <a:tc>
                  <a:txBody>
                    <a:bodyPr/>
                    <a:lstStyle/>
                    <a:p>
                      <a:r>
                        <a:rPr lang="en-GB" sz="1400" dirty="0" smtClean="0"/>
                        <a:t>01/04/2006 – 31/03/2009</a:t>
                      </a:r>
                      <a:endParaRPr lang="en-GB" sz="1400" dirty="0"/>
                    </a:p>
                  </a:txBody>
                  <a:tcPr/>
                </a:tc>
                <a:tc>
                  <a:txBody>
                    <a:bodyPr/>
                    <a:lstStyle/>
                    <a:p>
                      <a:r>
                        <a:rPr lang="en-GB" sz="1400" dirty="0" smtClean="0"/>
                        <a:t>PT</a:t>
                      </a:r>
                      <a:endParaRPr lang="en-GB" sz="1400" dirty="0"/>
                    </a:p>
                  </a:txBody>
                  <a:tcPr/>
                </a:tc>
                <a:tc>
                  <a:txBody>
                    <a:bodyPr/>
                    <a:lstStyle/>
                    <a:p>
                      <a:r>
                        <a:rPr lang="en-GB" sz="1400" dirty="0" smtClean="0"/>
                        <a:t>60%</a:t>
                      </a:r>
                      <a:endParaRPr lang="en-GB" sz="1400" dirty="0"/>
                    </a:p>
                  </a:txBody>
                  <a:tcPr/>
                </a:tc>
                <a:tc>
                  <a:txBody>
                    <a:bodyPr/>
                    <a:lstStyle/>
                    <a:p>
                      <a:r>
                        <a:rPr lang="en-GB" dirty="0" smtClean="0"/>
                        <a:t>1/292</a:t>
                      </a:r>
                      <a:endParaRPr lang="en-GB" dirty="0"/>
                    </a:p>
                  </a:txBody>
                  <a:tcPr/>
                </a:tc>
              </a:tr>
              <a:tr h="421761">
                <a:tc>
                  <a:txBody>
                    <a:bodyPr/>
                    <a:lstStyle/>
                    <a:p>
                      <a:r>
                        <a:rPr lang="en-GB" sz="1400" b="1" dirty="0" smtClean="0"/>
                        <a:t>05/04/2009</a:t>
                      </a:r>
                      <a:r>
                        <a:rPr lang="en-GB" sz="1400" dirty="0" smtClean="0"/>
                        <a:t> – 31/03/2013</a:t>
                      </a:r>
                      <a:endParaRPr lang="en-GB" sz="1400" dirty="0"/>
                    </a:p>
                  </a:txBody>
                  <a:tcPr/>
                </a:tc>
                <a:tc>
                  <a:txBody>
                    <a:bodyPr/>
                    <a:lstStyle/>
                    <a:p>
                      <a:r>
                        <a:rPr lang="en-GB" sz="1400" dirty="0" smtClean="0"/>
                        <a:t>PT</a:t>
                      </a:r>
                      <a:endParaRPr lang="en-GB" sz="1400" dirty="0"/>
                    </a:p>
                  </a:txBody>
                  <a:tcPr/>
                </a:tc>
                <a:tc>
                  <a:txBody>
                    <a:bodyPr/>
                    <a:lstStyle/>
                    <a:p>
                      <a:r>
                        <a:rPr lang="en-GB" sz="1400" dirty="0" smtClean="0"/>
                        <a:t>60%</a:t>
                      </a:r>
                      <a:endParaRPr lang="en-GB" sz="1400" dirty="0"/>
                    </a:p>
                  </a:txBody>
                  <a:tcPr/>
                </a:tc>
                <a:tc>
                  <a:txBody>
                    <a:bodyPr/>
                    <a:lstStyle/>
                    <a:p>
                      <a:r>
                        <a:rPr lang="en-GB" dirty="0" smtClean="0"/>
                        <a:t>2/144</a:t>
                      </a:r>
                      <a:endParaRPr lang="en-GB" dirty="0"/>
                    </a:p>
                  </a:txBody>
                  <a:tcPr/>
                </a:tc>
              </a:tr>
              <a:tr h="421761">
                <a:tc>
                  <a:txBody>
                    <a:bodyPr/>
                    <a:lstStyle/>
                    <a:p>
                      <a:r>
                        <a:rPr lang="en-GB" sz="1400" b="1" dirty="0" smtClean="0"/>
                        <a:t>01/09/2013</a:t>
                      </a:r>
                      <a:r>
                        <a:rPr lang="en-GB" sz="1400" dirty="0" smtClean="0"/>
                        <a:t> – 31/03/2015</a:t>
                      </a:r>
                      <a:endParaRPr lang="en-GB" sz="1400" dirty="0"/>
                    </a:p>
                  </a:txBody>
                  <a:tcPr/>
                </a:tc>
                <a:tc>
                  <a:txBody>
                    <a:bodyPr/>
                    <a:lstStyle/>
                    <a:p>
                      <a:r>
                        <a:rPr lang="en-GB" sz="1400" dirty="0" smtClean="0"/>
                        <a:t>PT</a:t>
                      </a:r>
                      <a:endParaRPr lang="en-GB" sz="1400" dirty="0"/>
                    </a:p>
                  </a:txBody>
                  <a:tcPr/>
                </a:tc>
                <a:tc>
                  <a:txBody>
                    <a:bodyPr/>
                    <a:lstStyle/>
                    <a:p>
                      <a:r>
                        <a:rPr lang="en-GB" sz="1400" dirty="0" smtClean="0"/>
                        <a:t>80%</a:t>
                      </a:r>
                      <a:endParaRPr lang="en-GB" sz="1400" dirty="0"/>
                    </a:p>
                  </a:txBody>
                  <a:tcPr/>
                </a:tc>
                <a:tc>
                  <a:txBody>
                    <a:bodyPr/>
                    <a:lstStyle/>
                    <a:p>
                      <a:r>
                        <a:rPr lang="en-GB" dirty="0" smtClean="0"/>
                        <a:t>1/097</a:t>
                      </a:r>
                      <a:endParaRPr lang="en-GB" dirty="0"/>
                    </a:p>
                  </a:txBody>
                  <a:tcPr/>
                </a:tc>
              </a:tr>
              <a:tr h="421761">
                <a:tc>
                  <a:txBody>
                    <a:bodyPr/>
                    <a:lstStyle/>
                    <a:p>
                      <a:r>
                        <a:rPr lang="en-GB" sz="1400" dirty="0" smtClean="0"/>
                        <a:t>Total Service</a:t>
                      </a:r>
                      <a:endParaRPr lang="en-GB" sz="1400" dirty="0"/>
                    </a:p>
                  </a:txBody>
                  <a:tcPr/>
                </a:tc>
                <a:tc>
                  <a:txBody>
                    <a:bodyPr/>
                    <a:lstStyle/>
                    <a:p>
                      <a:endParaRPr lang="en-GB" dirty="0"/>
                    </a:p>
                  </a:txBody>
                  <a:tcPr/>
                </a:tc>
                <a:tc>
                  <a:txBody>
                    <a:bodyPr/>
                    <a:lstStyle/>
                    <a:p>
                      <a:endParaRPr lang="en-GB" dirty="0"/>
                    </a:p>
                  </a:txBody>
                  <a:tcPr/>
                </a:tc>
                <a:tc>
                  <a:txBody>
                    <a:bodyPr/>
                    <a:lstStyle/>
                    <a:p>
                      <a:r>
                        <a:rPr lang="en-GB" dirty="0" smtClean="0"/>
                        <a:t>17/168</a:t>
                      </a:r>
                      <a:endParaRPr lang="en-GB" dirty="0"/>
                    </a:p>
                  </a:txBody>
                  <a:tcPr/>
                </a:tc>
              </a:tr>
            </a:tbl>
          </a:graphicData>
        </a:graphic>
      </p:graphicFrame>
    </p:spTree>
    <p:extLst>
      <p:ext uri="{BB962C8B-B14F-4D97-AF65-F5344CB8AC3E}">
        <p14:creationId xmlns:p14="http://schemas.microsoft.com/office/powerpoint/2010/main" val="3902747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19256" cy="1143000"/>
          </a:xfrm>
        </p:spPr>
        <p:txBody>
          <a:bodyPr/>
          <a:lstStyle/>
          <a:p>
            <a:pPr algn="ctr"/>
            <a:r>
              <a:rPr lang="en-GB" dirty="0" smtClean="0"/>
              <a:t>Pensionable Pay 1995 Scheme</a:t>
            </a:r>
            <a:endParaRPr lang="en-GB" dirty="0"/>
          </a:p>
        </p:txBody>
      </p:sp>
      <p:sp>
        <p:nvSpPr>
          <p:cNvPr id="3" name="Content Placeholder 2"/>
          <p:cNvSpPr>
            <a:spLocks noGrp="1"/>
          </p:cNvSpPr>
          <p:nvPr>
            <p:ph idx="1"/>
          </p:nvPr>
        </p:nvSpPr>
        <p:spPr>
          <a:xfrm>
            <a:off x="457200" y="1268760"/>
            <a:ext cx="8534400" cy="4446240"/>
          </a:xfrm>
        </p:spPr>
        <p:txBody>
          <a:bodyPr/>
          <a:lstStyle/>
          <a:p>
            <a:r>
              <a:rPr lang="en-GB" sz="2000" dirty="0" smtClean="0"/>
              <a:t>Your </a:t>
            </a:r>
            <a:r>
              <a:rPr lang="en-GB" sz="2000" dirty="0"/>
              <a:t>final years pensionable pay is actually the best 365 day period in the previous 3 years from your date of leaving</a:t>
            </a:r>
            <a:r>
              <a:rPr lang="en-GB" sz="2000" dirty="0" smtClean="0"/>
              <a:t>.</a:t>
            </a:r>
          </a:p>
          <a:p>
            <a:pPr marL="0" indent="0">
              <a:buNone/>
            </a:pPr>
            <a:endParaRPr lang="en-GB" sz="2000" dirty="0"/>
          </a:p>
          <a:p>
            <a:r>
              <a:rPr lang="en-GB" sz="2000" dirty="0"/>
              <a:t>If you </a:t>
            </a:r>
            <a:r>
              <a:rPr lang="en-GB" sz="2000" dirty="0" smtClean="0"/>
              <a:t>are in part time service we use the </a:t>
            </a:r>
            <a:r>
              <a:rPr lang="en-GB" sz="2000" dirty="0"/>
              <a:t>W</a:t>
            </a:r>
            <a:r>
              <a:rPr lang="en-GB" sz="2000" dirty="0" smtClean="0"/>
              <a:t>hole </a:t>
            </a:r>
            <a:r>
              <a:rPr lang="en-GB" sz="2000" dirty="0"/>
              <a:t>T</a:t>
            </a:r>
            <a:r>
              <a:rPr lang="en-GB" sz="2000" dirty="0" smtClean="0"/>
              <a:t>ime </a:t>
            </a:r>
            <a:r>
              <a:rPr lang="en-GB" sz="2000" dirty="0"/>
              <a:t>E</a:t>
            </a:r>
            <a:r>
              <a:rPr lang="en-GB" sz="2000" dirty="0" smtClean="0"/>
              <a:t>quivalent (WTE) pensionable pay for your grade.</a:t>
            </a:r>
          </a:p>
          <a:p>
            <a:pPr marL="0" indent="0">
              <a:buNone/>
            </a:pPr>
            <a:endParaRPr lang="en-GB" sz="2000" dirty="0" smtClean="0"/>
          </a:p>
          <a:p>
            <a:r>
              <a:rPr lang="en-GB" sz="2000" dirty="0" smtClean="0"/>
              <a:t>For example a part time employee doing 50% of the standard hours earns £40k their WTE Pensionable Pay is £80k</a:t>
            </a:r>
          </a:p>
          <a:p>
            <a:pPr marL="0" indent="0">
              <a:buNone/>
            </a:pPr>
            <a:endParaRPr lang="en-GB" sz="2000" dirty="0" smtClean="0"/>
          </a:p>
          <a:p>
            <a:r>
              <a:rPr lang="en-GB" sz="2000" dirty="0" smtClean="0"/>
              <a:t>When calculating their 1995 scheme pension we will use the figure of £80k as their final years pensionable pay.</a:t>
            </a:r>
          </a:p>
        </p:txBody>
      </p:sp>
    </p:spTree>
    <p:extLst>
      <p:ext uri="{BB962C8B-B14F-4D97-AF65-F5344CB8AC3E}">
        <p14:creationId xmlns:p14="http://schemas.microsoft.com/office/powerpoint/2010/main" val="3869818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Pensionable Pay 1995 Scheme</a:t>
            </a:r>
          </a:p>
        </p:txBody>
      </p:sp>
      <p:sp>
        <p:nvSpPr>
          <p:cNvPr id="3" name="Content Placeholder 2"/>
          <p:cNvSpPr>
            <a:spLocks noGrp="1"/>
          </p:cNvSpPr>
          <p:nvPr>
            <p:ph idx="1"/>
          </p:nvPr>
        </p:nvSpPr>
        <p:spPr/>
        <p:txBody>
          <a:bodyPr/>
          <a:lstStyle/>
          <a:p>
            <a:r>
              <a:rPr lang="en-GB" sz="2000" dirty="0"/>
              <a:t>Your 1995 Scheme benefits will have a final salary link and are calculated using your final years pensionable pay at retirement not when you moved from the 1995 scheme to the 2015 </a:t>
            </a:r>
            <a:r>
              <a:rPr lang="en-GB" sz="2000" dirty="0" smtClean="0"/>
              <a:t>scheme</a:t>
            </a:r>
            <a:endParaRPr lang="en-GB" sz="2000" dirty="0"/>
          </a:p>
          <a:p>
            <a:pPr marL="0" indent="0">
              <a:buNone/>
            </a:pPr>
            <a:endParaRPr lang="en-GB" sz="2000" dirty="0" smtClean="0"/>
          </a:p>
          <a:p>
            <a:r>
              <a:rPr lang="en-GB" sz="2000" dirty="0" smtClean="0"/>
              <a:t>Salary </a:t>
            </a:r>
            <a:r>
              <a:rPr lang="en-GB" sz="2000" dirty="0"/>
              <a:t>Sacrifice can affect your pensionable pay figure. Member’s pensionable pay is </a:t>
            </a:r>
            <a:r>
              <a:rPr lang="en-GB" sz="2000" dirty="0" smtClean="0"/>
              <a:t>£80k, </a:t>
            </a:r>
            <a:r>
              <a:rPr lang="en-GB" sz="2000" dirty="0"/>
              <a:t>they have a salary sacrifice of £5,000. Their pensionable pay is reduced to </a:t>
            </a:r>
            <a:r>
              <a:rPr lang="en-GB" sz="2000" dirty="0" smtClean="0"/>
              <a:t>£</a:t>
            </a:r>
            <a:r>
              <a:rPr lang="en-GB" sz="2000" dirty="0"/>
              <a:t>7</a:t>
            </a:r>
            <a:r>
              <a:rPr lang="en-GB" sz="2000" dirty="0" smtClean="0"/>
              <a:t>5,000</a:t>
            </a:r>
          </a:p>
          <a:p>
            <a:pPr marL="0" indent="0">
              <a:buNone/>
            </a:pPr>
            <a:endParaRPr lang="en-GB" sz="2000" dirty="0" smtClean="0"/>
          </a:p>
          <a:p>
            <a:r>
              <a:rPr lang="en-GB" sz="2000" dirty="0" smtClean="0"/>
              <a:t>Salary sacrifice will only affect a member of the 1995 scheme if it is applicable in their final 3 years of employment but will affect a 2015 scheme member throughout their period of membership in the scheme</a:t>
            </a:r>
            <a:endParaRPr lang="en-GB" sz="2000" dirty="0"/>
          </a:p>
          <a:p>
            <a:endParaRPr lang="en-GB" dirty="0"/>
          </a:p>
        </p:txBody>
      </p:sp>
    </p:spTree>
    <p:extLst>
      <p:ext uri="{BB962C8B-B14F-4D97-AF65-F5344CB8AC3E}">
        <p14:creationId xmlns:p14="http://schemas.microsoft.com/office/powerpoint/2010/main" val="1128712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Additional Pension Purchase</a:t>
            </a:r>
            <a:endParaRPr lang="en-GB" dirty="0"/>
          </a:p>
        </p:txBody>
      </p:sp>
      <p:sp>
        <p:nvSpPr>
          <p:cNvPr id="3" name="Content Placeholder 2"/>
          <p:cNvSpPr>
            <a:spLocks noGrp="1"/>
          </p:cNvSpPr>
          <p:nvPr>
            <p:ph idx="1"/>
          </p:nvPr>
        </p:nvSpPr>
        <p:spPr>
          <a:xfrm>
            <a:off x="457200" y="1124744"/>
            <a:ext cx="8534400" cy="4590256"/>
          </a:xfrm>
        </p:spPr>
        <p:txBody>
          <a:bodyPr/>
          <a:lstStyle/>
          <a:p>
            <a:pPr lvl="0"/>
            <a:r>
              <a:rPr lang="en-GB" sz="2000" dirty="0">
                <a:solidFill>
                  <a:srgbClr val="000000"/>
                </a:solidFill>
              </a:rPr>
              <a:t>Members may increase their retirement package by opting to purchase additional pension benefits in blocks of £250 up to a maximum of </a:t>
            </a:r>
            <a:r>
              <a:rPr lang="en-GB" sz="2000" dirty="0" smtClean="0">
                <a:solidFill>
                  <a:srgbClr val="000000"/>
                </a:solidFill>
              </a:rPr>
              <a:t>£6,500 (£5,000 in 1995 Scheme)</a:t>
            </a:r>
          </a:p>
          <a:p>
            <a:pPr lvl="0"/>
            <a:r>
              <a:rPr lang="en-GB" sz="2000" dirty="0" smtClean="0">
                <a:solidFill>
                  <a:srgbClr val="000000"/>
                </a:solidFill>
              </a:rPr>
              <a:t>You </a:t>
            </a:r>
            <a:r>
              <a:rPr lang="en-GB" sz="2000" dirty="0">
                <a:solidFill>
                  <a:srgbClr val="000000"/>
                </a:solidFill>
              </a:rPr>
              <a:t>can make requests for the cost of purchasing additional pension by submitting </a:t>
            </a:r>
            <a:r>
              <a:rPr lang="en-GB" sz="2000" dirty="0">
                <a:solidFill>
                  <a:srgbClr val="000000"/>
                </a:solidFill>
                <a:hlinkClick r:id="rId2"/>
              </a:rPr>
              <a:t>Form AP1 </a:t>
            </a:r>
            <a:r>
              <a:rPr lang="en-GB" sz="2000" dirty="0">
                <a:solidFill>
                  <a:srgbClr val="000000"/>
                </a:solidFill>
              </a:rPr>
              <a:t>to HSC Pension Service</a:t>
            </a:r>
          </a:p>
          <a:p>
            <a:pPr lvl="0"/>
            <a:r>
              <a:rPr lang="en-GB" sz="2000" dirty="0">
                <a:solidFill>
                  <a:srgbClr val="000000"/>
                </a:solidFill>
              </a:rPr>
              <a:t>HSC Pension Service will </a:t>
            </a:r>
            <a:r>
              <a:rPr lang="en-GB" sz="2000" dirty="0" smtClean="0">
                <a:solidFill>
                  <a:srgbClr val="000000"/>
                </a:solidFill>
              </a:rPr>
              <a:t>calculate and advise you of </a:t>
            </a:r>
            <a:r>
              <a:rPr lang="en-GB" sz="2000" dirty="0">
                <a:solidFill>
                  <a:srgbClr val="000000"/>
                </a:solidFill>
              </a:rPr>
              <a:t>the costs </a:t>
            </a:r>
            <a:r>
              <a:rPr lang="en-GB" sz="2000" dirty="0" smtClean="0">
                <a:solidFill>
                  <a:srgbClr val="000000"/>
                </a:solidFill>
              </a:rPr>
              <a:t>(lump sum </a:t>
            </a:r>
            <a:r>
              <a:rPr lang="en-GB" sz="2000" dirty="0">
                <a:solidFill>
                  <a:srgbClr val="000000"/>
                </a:solidFill>
              </a:rPr>
              <a:t>or instalments)</a:t>
            </a:r>
          </a:p>
          <a:p>
            <a:pPr lvl="0"/>
            <a:r>
              <a:rPr lang="en-GB" sz="2000" dirty="0" smtClean="0">
                <a:solidFill>
                  <a:srgbClr val="000000"/>
                </a:solidFill>
              </a:rPr>
              <a:t>If you opt </a:t>
            </a:r>
            <a:r>
              <a:rPr lang="en-GB" sz="2000" dirty="0">
                <a:solidFill>
                  <a:srgbClr val="000000"/>
                </a:solidFill>
              </a:rPr>
              <a:t>to pay by instalments HSC Pension Service will </a:t>
            </a:r>
            <a:r>
              <a:rPr lang="en-GB" sz="2000" dirty="0" smtClean="0">
                <a:solidFill>
                  <a:srgbClr val="000000"/>
                </a:solidFill>
              </a:rPr>
              <a:t>liaise with Payroll Shared Service </a:t>
            </a:r>
            <a:r>
              <a:rPr lang="en-GB" sz="2000" dirty="0">
                <a:solidFill>
                  <a:srgbClr val="000000"/>
                </a:solidFill>
              </a:rPr>
              <a:t>to set up deductions from </a:t>
            </a:r>
            <a:r>
              <a:rPr lang="en-GB" sz="2000" dirty="0" smtClean="0">
                <a:solidFill>
                  <a:srgbClr val="000000"/>
                </a:solidFill>
              </a:rPr>
              <a:t>your salary</a:t>
            </a:r>
          </a:p>
          <a:p>
            <a:pPr lvl="0"/>
            <a:r>
              <a:rPr lang="en-GB" sz="2000" dirty="0" smtClean="0">
                <a:solidFill>
                  <a:srgbClr val="000000"/>
                </a:solidFill>
              </a:rPr>
              <a:t>If you opt to pay by lump sum you should </a:t>
            </a:r>
            <a:r>
              <a:rPr lang="en-GB" sz="2000" dirty="0">
                <a:solidFill>
                  <a:srgbClr val="000000"/>
                </a:solidFill>
              </a:rPr>
              <a:t>forward a cheque to </a:t>
            </a:r>
            <a:r>
              <a:rPr lang="en-GB" sz="2000" dirty="0" smtClean="0">
                <a:solidFill>
                  <a:srgbClr val="000000"/>
                </a:solidFill>
              </a:rPr>
              <a:t>HSC Pension Service </a:t>
            </a:r>
          </a:p>
          <a:p>
            <a:pPr lvl="0"/>
            <a:r>
              <a:rPr lang="en-GB" sz="2000" dirty="0" smtClean="0">
                <a:solidFill>
                  <a:srgbClr val="000000"/>
                </a:solidFill>
              </a:rPr>
              <a:t>Example cost of additional pension of £2,000 per annum for Female age 45 = £208 per month for 10 years or £19,520 lump sum</a:t>
            </a:r>
            <a:endParaRPr lang="en-GB" sz="2000" dirty="0">
              <a:solidFill>
                <a:srgbClr val="000000"/>
              </a:solidFill>
            </a:endParaRPr>
          </a:p>
          <a:p>
            <a:endParaRPr lang="en-GB" dirty="0"/>
          </a:p>
        </p:txBody>
      </p:sp>
    </p:spTree>
    <p:extLst>
      <p:ext uri="{BB962C8B-B14F-4D97-AF65-F5344CB8AC3E}">
        <p14:creationId xmlns:p14="http://schemas.microsoft.com/office/powerpoint/2010/main" val="3659503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Annual Benefit Statements</a:t>
            </a:r>
            <a:endParaRPr lang="en-GB" dirty="0"/>
          </a:p>
        </p:txBody>
      </p:sp>
      <p:sp>
        <p:nvSpPr>
          <p:cNvPr id="3" name="Content Placeholder 2"/>
          <p:cNvSpPr>
            <a:spLocks noGrp="1"/>
          </p:cNvSpPr>
          <p:nvPr>
            <p:ph idx="1"/>
          </p:nvPr>
        </p:nvSpPr>
        <p:spPr>
          <a:xfrm>
            <a:off x="457200" y="1124744"/>
            <a:ext cx="8534400" cy="4590256"/>
          </a:xfrm>
        </p:spPr>
        <p:txBody>
          <a:bodyPr/>
          <a:lstStyle/>
          <a:p>
            <a:pPr lvl="0"/>
            <a:r>
              <a:rPr lang="en-US" sz="2000" dirty="0" smtClean="0">
                <a:solidFill>
                  <a:srgbClr val="000000"/>
                </a:solidFill>
              </a:rPr>
              <a:t>Annual </a:t>
            </a:r>
            <a:r>
              <a:rPr lang="en-US" sz="2000" dirty="0">
                <a:solidFill>
                  <a:srgbClr val="000000"/>
                </a:solidFill>
              </a:rPr>
              <a:t>Benefit </a:t>
            </a:r>
            <a:r>
              <a:rPr lang="en-US" sz="2000" dirty="0" smtClean="0">
                <a:solidFill>
                  <a:srgbClr val="000000"/>
                </a:solidFill>
              </a:rPr>
              <a:t>Statements have been made available to </a:t>
            </a:r>
            <a:r>
              <a:rPr lang="en-US" sz="2000" dirty="0">
                <a:solidFill>
                  <a:srgbClr val="000000"/>
                </a:solidFill>
              </a:rPr>
              <a:t>all </a:t>
            </a:r>
            <a:r>
              <a:rPr lang="en-US" sz="2000" dirty="0" smtClean="0">
                <a:solidFill>
                  <a:srgbClr val="000000"/>
                </a:solidFill>
              </a:rPr>
              <a:t>members </a:t>
            </a:r>
            <a:r>
              <a:rPr lang="en-GB" sz="2000" dirty="0" smtClean="0">
                <a:solidFill>
                  <a:srgbClr val="000000"/>
                </a:solidFill>
              </a:rPr>
              <a:t>through </a:t>
            </a:r>
            <a:r>
              <a:rPr lang="en-GB" sz="2000" dirty="0">
                <a:solidFill>
                  <a:srgbClr val="000000"/>
                </a:solidFill>
              </a:rPr>
              <a:t>MSS and </a:t>
            </a:r>
            <a:r>
              <a:rPr lang="en-GB" sz="2000" dirty="0" smtClean="0">
                <a:solidFill>
                  <a:srgbClr val="000000"/>
                </a:solidFill>
              </a:rPr>
              <a:t>provide </a:t>
            </a:r>
            <a:r>
              <a:rPr lang="en-GB" sz="2000" dirty="0">
                <a:solidFill>
                  <a:srgbClr val="000000"/>
                </a:solidFill>
              </a:rPr>
              <a:t>members with information on their benefits accrued up to the end of the </a:t>
            </a:r>
            <a:r>
              <a:rPr lang="en-GB" sz="2000" dirty="0" smtClean="0">
                <a:solidFill>
                  <a:srgbClr val="000000"/>
                </a:solidFill>
              </a:rPr>
              <a:t>previous financial year</a:t>
            </a:r>
          </a:p>
          <a:p>
            <a:pPr marL="0" lvl="0" indent="0">
              <a:buNone/>
            </a:pPr>
            <a:endParaRPr lang="en-GB" sz="2000" dirty="0">
              <a:solidFill>
                <a:srgbClr val="000000"/>
              </a:solidFill>
            </a:endParaRPr>
          </a:p>
          <a:p>
            <a:pPr lvl="0"/>
            <a:r>
              <a:rPr lang="en-GB" sz="2000" dirty="0" smtClean="0">
                <a:solidFill>
                  <a:srgbClr val="000000"/>
                </a:solidFill>
              </a:rPr>
              <a:t>Due to the nature of the 2015 CARE Scheme, HSC Pension Service will not be able to forecast what your benefits will be on retirement.</a:t>
            </a:r>
          </a:p>
          <a:p>
            <a:pPr marL="0" lvl="0" indent="0">
              <a:buNone/>
            </a:pPr>
            <a:endParaRPr lang="en-GB" sz="2000" dirty="0">
              <a:solidFill>
                <a:srgbClr val="000000"/>
              </a:solidFill>
            </a:endParaRPr>
          </a:p>
          <a:p>
            <a:pPr lvl="0"/>
            <a:r>
              <a:rPr lang="en-GB" sz="2000" dirty="0" smtClean="0">
                <a:solidFill>
                  <a:srgbClr val="000000"/>
                </a:solidFill>
              </a:rPr>
              <a:t>You can visit the Calculators section of the Scheme website which has  links to both a 1995 scheme calculator and a 2015 scheme calculator with predetermined factors which can show you in principle how your pension benefits could grow.</a:t>
            </a:r>
          </a:p>
          <a:p>
            <a:pPr marL="0" lvl="0" indent="0">
              <a:buNone/>
            </a:pPr>
            <a:endParaRPr lang="en-GB" sz="2000" dirty="0" smtClean="0">
              <a:solidFill>
                <a:srgbClr val="000000"/>
              </a:solidFill>
            </a:endParaRPr>
          </a:p>
          <a:p>
            <a:pPr lvl="0"/>
            <a:r>
              <a:rPr lang="en-GB" sz="2000" b="1" dirty="0" smtClean="0">
                <a:solidFill>
                  <a:srgbClr val="000000"/>
                </a:solidFill>
              </a:rPr>
              <a:t>THESE FIGURES ARE FOR ILLUSTRATIVE PURPOSES ONLY</a:t>
            </a:r>
          </a:p>
          <a:p>
            <a:pPr lvl="0"/>
            <a:endParaRPr lang="en-GB" sz="2000" b="1" dirty="0">
              <a:solidFill>
                <a:srgbClr val="000000"/>
              </a:solidFill>
            </a:endParaRPr>
          </a:p>
          <a:p>
            <a:endParaRPr lang="en-GB" dirty="0"/>
          </a:p>
        </p:txBody>
      </p:sp>
    </p:spTree>
    <p:extLst>
      <p:ext uri="{BB962C8B-B14F-4D97-AF65-F5344CB8AC3E}">
        <p14:creationId xmlns:p14="http://schemas.microsoft.com/office/powerpoint/2010/main" val="3255351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Early Retirement Reduction Buy Out (ERRBO)</a:t>
            </a:r>
            <a:endParaRPr lang="en-GB" dirty="0"/>
          </a:p>
        </p:txBody>
      </p:sp>
      <p:sp>
        <p:nvSpPr>
          <p:cNvPr id="3" name="Content Placeholder 2"/>
          <p:cNvSpPr>
            <a:spLocks noGrp="1"/>
          </p:cNvSpPr>
          <p:nvPr>
            <p:ph idx="1"/>
          </p:nvPr>
        </p:nvSpPr>
        <p:spPr>
          <a:xfrm>
            <a:off x="457200" y="1556792"/>
            <a:ext cx="8534400" cy="4158208"/>
          </a:xfrm>
        </p:spPr>
        <p:txBody>
          <a:bodyPr/>
          <a:lstStyle/>
          <a:p>
            <a:r>
              <a:rPr lang="en-GB" sz="2000" dirty="0" smtClean="0"/>
              <a:t>ERRBO is a feature of the 2015 scheme which allows </a:t>
            </a:r>
            <a:r>
              <a:rPr lang="en-GB" sz="2000" dirty="0"/>
              <a:t>a member to pay additional contributions to buy out </a:t>
            </a:r>
            <a:r>
              <a:rPr lang="en-GB" sz="2000" dirty="0" smtClean="0"/>
              <a:t>a proportion of any </a:t>
            </a:r>
            <a:r>
              <a:rPr lang="en-GB" sz="2000" dirty="0"/>
              <a:t>potential actuarial reduction </a:t>
            </a:r>
            <a:r>
              <a:rPr lang="en-GB" sz="2000" dirty="0" smtClean="0"/>
              <a:t>if </a:t>
            </a:r>
            <a:r>
              <a:rPr lang="en-GB" sz="2000" dirty="0"/>
              <a:t>retiring before </a:t>
            </a:r>
            <a:r>
              <a:rPr lang="en-GB" sz="2000" dirty="0" smtClean="0"/>
              <a:t>NRA</a:t>
            </a:r>
          </a:p>
          <a:p>
            <a:endParaRPr lang="en-GB" sz="2000" dirty="0"/>
          </a:p>
          <a:p>
            <a:r>
              <a:rPr lang="en-GB" sz="2000" dirty="0"/>
              <a:t>Maximum buy-out = 3 years of actuarial </a:t>
            </a:r>
            <a:r>
              <a:rPr lang="en-GB" sz="2000" dirty="0" smtClean="0"/>
              <a:t>reduction</a:t>
            </a:r>
          </a:p>
          <a:p>
            <a:endParaRPr lang="en-GB" sz="2000" dirty="0"/>
          </a:p>
          <a:p>
            <a:r>
              <a:rPr lang="en-GB" sz="2000" dirty="0"/>
              <a:t>Member with </a:t>
            </a:r>
            <a:r>
              <a:rPr lang="en-GB" sz="2000" dirty="0" smtClean="0"/>
              <a:t>NRA </a:t>
            </a:r>
            <a:r>
              <a:rPr lang="en-GB" sz="2000" dirty="0"/>
              <a:t>of 68 retiring at 65 will have no reduction </a:t>
            </a:r>
            <a:r>
              <a:rPr lang="en-GB" sz="2000" dirty="0" smtClean="0"/>
              <a:t>applied</a:t>
            </a:r>
          </a:p>
          <a:p>
            <a:endParaRPr lang="en-GB" sz="2000" dirty="0"/>
          </a:p>
          <a:p>
            <a:r>
              <a:rPr lang="en-GB" sz="2000" dirty="0" smtClean="0"/>
              <a:t>If you are interested in purchasing an ERRBO you should read the factsheet and complete the expression of interest form available on the scheme website</a:t>
            </a:r>
            <a:endParaRPr lang="en-GB" sz="2000" dirty="0"/>
          </a:p>
          <a:p>
            <a:endParaRPr lang="en-GB" dirty="0"/>
          </a:p>
        </p:txBody>
      </p:sp>
    </p:spTree>
    <p:extLst>
      <p:ext uri="{BB962C8B-B14F-4D97-AF65-F5344CB8AC3E}">
        <p14:creationId xmlns:p14="http://schemas.microsoft.com/office/powerpoint/2010/main" val="3458656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 (LTA)</a:t>
            </a:r>
            <a:endParaRPr lang="en-GB" dirty="0"/>
          </a:p>
        </p:txBody>
      </p:sp>
      <p:sp>
        <p:nvSpPr>
          <p:cNvPr id="3" name="Content Placeholder 2"/>
          <p:cNvSpPr>
            <a:spLocks noGrp="1"/>
          </p:cNvSpPr>
          <p:nvPr>
            <p:ph idx="1"/>
          </p:nvPr>
        </p:nvSpPr>
        <p:spPr/>
        <p:txBody>
          <a:bodyPr/>
          <a:lstStyle/>
          <a:p>
            <a:r>
              <a:rPr lang="en-GB" sz="2000" dirty="0"/>
              <a:t>The Lifetime Allowance is the total amount of pension savings that an individual can have before being subject to </a:t>
            </a:r>
            <a:r>
              <a:rPr lang="en-GB" sz="2000" dirty="0" smtClean="0"/>
              <a:t>a tax charge.</a:t>
            </a:r>
          </a:p>
          <a:p>
            <a:r>
              <a:rPr lang="en-GB" sz="2000" dirty="0"/>
              <a:t>From 6 April </a:t>
            </a:r>
            <a:r>
              <a:rPr lang="en-GB" sz="2000" dirty="0" smtClean="0"/>
              <a:t>2018 </a:t>
            </a:r>
            <a:r>
              <a:rPr lang="en-GB" sz="2000" dirty="0"/>
              <a:t>the standard </a:t>
            </a:r>
            <a:r>
              <a:rPr lang="en-GB" sz="2000" dirty="0" smtClean="0"/>
              <a:t>LTA £1.03 </a:t>
            </a:r>
            <a:r>
              <a:rPr lang="en-GB" sz="2000" dirty="0"/>
              <a:t>million</a:t>
            </a:r>
            <a:r>
              <a:rPr lang="en-GB" sz="2000" dirty="0" smtClean="0"/>
              <a:t>.</a:t>
            </a:r>
            <a:endParaRPr lang="en-GB" sz="2000" dirty="0"/>
          </a:p>
          <a:p>
            <a:r>
              <a:rPr lang="en-GB" sz="2000" dirty="0" smtClean="0"/>
              <a:t>If you do not have valid </a:t>
            </a:r>
            <a:r>
              <a:rPr lang="en-GB" sz="2000" dirty="0"/>
              <a:t>HMRC protection, your HSC pension benefits will exceed £</a:t>
            </a:r>
            <a:r>
              <a:rPr lang="en-GB" sz="2000" dirty="0" smtClean="0"/>
              <a:t>1.03 </a:t>
            </a:r>
            <a:r>
              <a:rPr lang="en-GB" sz="2000" dirty="0"/>
              <a:t>million at the following pension amounts:</a:t>
            </a:r>
          </a:p>
          <a:p>
            <a:pPr lvl="0"/>
            <a:r>
              <a:rPr lang="en-GB" sz="2000" dirty="0"/>
              <a:t>1995 Section </a:t>
            </a:r>
            <a:r>
              <a:rPr lang="en-GB" sz="2000" dirty="0" smtClean="0"/>
              <a:t>Pension</a:t>
            </a:r>
            <a:r>
              <a:rPr lang="en-GB" sz="2000" dirty="0"/>
              <a:t>  - £</a:t>
            </a:r>
            <a:r>
              <a:rPr lang="en-GB" sz="2000" dirty="0" smtClean="0"/>
              <a:t>44,783 </a:t>
            </a:r>
            <a:endParaRPr lang="en-GB" sz="2000" dirty="0"/>
          </a:p>
          <a:p>
            <a:pPr lvl="0"/>
            <a:r>
              <a:rPr lang="en-GB" sz="2000" dirty="0" smtClean="0"/>
              <a:t>2008/2015 </a:t>
            </a:r>
            <a:r>
              <a:rPr lang="en-GB" sz="2000" dirty="0"/>
              <a:t>Section  </a:t>
            </a:r>
            <a:r>
              <a:rPr lang="en-GB" sz="2000" dirty="0" smtClean="0"/>
              <a:t>Pension</a:t>
            </a:r>
            <a:r>
              <a:rPr lang="en-GB" sz="2000" dirty="0"/>
              <a:t> - £</a:t>
            </a:r>
            <a:r>
              <a:rPr lang="en-GB" sz="2000" dirty="0" smtClean="0"/>
              <a:t>51,500 </a:t>
            </a:r>
            <a:endParaRPr lang="en-GB" sz="2000" dirty="0"/>
          </a:p>
          <a:p>
            <a:r>
              <a:rPr lang="en-GB" sz="2000" dirty="0" smtClean="0"/>
              <a:t>These </a:t>
            </a:r>
            <a:r>
              <a:rPr lang="en-GB" sz="2000" dirty="0"/>
              <a:t>figures only relate to your HSC Pension Scheme benefits. If you have any pension </a:t>
            </a:r>
            <a:r>
              <a:rPr lang="en-GB" sz="2000" dirty="0" smtClean="0"/>
              <a:t>benefits in </a:t>
            </a:r>
            <a:r>
              <a:rPr lang="en-GB" sz="2000" dirty="0"/>
              <a:t>addition to these, including HSC </a:t>
            </a:r>
            <a:r>
              <a:rPr lang="en-GB" sz="2000" dirty="0" smtClean="0"/>
              <a:t>Additional </a:t>
            </a:r>
            <a:r>
              <a:rPr lang="en-GB" sz="2000" dirty="0"/>
              <a:t>Voluntary Contributions (MPAVC) you will need to take these into account.</a:t>
            </a:r>
          </a:p>
          <a:p>
            <a:endParaRPr lang="en-GB" sz="2000" dirty="0"/>
          </a:p>
        </p:txBody>
      </p:sp>
    </p:spTree>
    <p:extLst>
      <p:ext uri="{BB962C8B-B14F-4D97-AF65-F5344CB8AC3E}">
        <p14:creationId xmlns:p14="http://schemas.microsoft.com/office/powerpoint/2010/main" val="3251207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 (LTA)</a:t>
            </a:r>
            <a:endParaRPr lang="en-GB" dirty="0"/>
          </a:p>
        </p:txBody>
      </p:sp>
      <p:sp>
        <p:nvSpPr>
          <p:cNvPr id="3" name="Content Placeholder 2"/>
          <p:cNvSpPr>
            <a:spLocks noGrp="1"/>
          </p:cNvSpPr>
          <p:nvPr>
            <p:ph idx="1"/>
          </p:nvPr>
        </p:nvSpPr>
        <p:spPr>
          <a:xfrm>
            <a:off x="457200" y="1628800"/>
            <a:ext cx="8534400" cy="4086200"/>
          </a:xfrm>
        </p:spPr>
        <p:txBody>
          <a:bodyPr/>
          <a:lstStyle/>
          <a:p>
            <a:r>
              <a:rPr lang="en-GB" sz="2000" dirty="0"/>
              <a:t>Any benefits above the LTA will be subject to a LTA charge. The rate of tax charged will depend on whether the excess is taken as a pension or a lump sum. The LTA charge is</a:t>
            </a:r>
            <a:r>
              <a:rPr lang="en-GB" sz="2000" dirty="0" smtClean="0"/>
              <a:t>:</a:t>
            </a:r>
          </a:p>
          <a:p>
            <a:endParaRPr lang="en-GB" sz="2000" dirty="0"/>
          </a:p>
          <a:p>
            <a:pPr lvl="0"/>
            <a:r>
              <a:rPr lang="en-GB" sz="2000" dirty="0"/>
              <a:t>55% if the excess is taken as a lump sum, and </a:t>
            </a:r>
          </a:p>
          <a:p>
            <a:pPr lvl="0"/>
            <a:r>
              <a:rPr lang="en-GB" sz="2000" dirty="0"/>
              <a:t>25% where it is taken as taxable pension income.  </a:t>
            </a:r>
            <a:endParaRPr lang="en-GB" sz="2000" dirty="0" smtClean="0"/>
          </a:p>
          <a:p>
            <a:pPr lvl="0"/>
            <a:endParaRPr lang="en-GB" sz="2000" dirty="0"/>
          </a:p>
          <a:p>
            <a:pPr lvl="0"/>
            <a:r>
              <a:rPr lang="en-GB" sz="2000" dirty="0" smtClean="0"/>
              <a:t>A member has the option to convert a proportion of their pension benefits to receive a higher lump sum which may eliminate any potential LTA Charge.</a:t>
            </a:r>
          </a:p>
          <a:p>
            <a:pPr lvl="0"/>
            <a:r>
              <a:rPr lang="en-GB" sz="2000" dirty="0" smtClean="0"/>
              <a:t>You may wish to meet with an independent financial advisor to discuss these options.</a:t>
            </a:r>
          </a:p>
          <a:p>
            <a:pPr lvl="0"/>
            <a:endParaRPr lang="en-GB" sz="2000" dirty="0"/>
          </a:p>
          <a:p>
            <a:endParaRPr lang="en-GB" sz="2000" dirty="0"/>
          </a:p>
        </p:txBody>
      </p:sp>
    </p:spTree>
    <p:extLst>
      <p:ext uri="{BB962C8B-B14F-4D97-AF65-F5344CB8AC3E}">
        <p14:creationId xmlns:p14="http://schemas.microsoft.com/office/powerpoint/2010/main" val="2605101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1143000"/>
          </a:xfrm>
        </p:spPr>
        <p:txBody>
          <a:bodyPr/>
          <a:lstStyle/>
          <a:p>
            <a:pPr algn="ctr"/>
            <a:r>
              <a:rPr lang="en-GB" dirty="0" smtClean="0"/>
              <a:t>Introductions</a:t>
            </a:r>
            <a:endParaRPr lang="en-GB" dirty="0"/>
          </a:p>
        </p:txBody>
      </p:sp>
      <p:sp>
        <p:nvSpPr>
          <p:cNvPr id="3" name="Content Placeholder 2"/>
          <p:cNvSpPr>
            <a:spLocks noGrp="1"/>
          </p:cNvSpPr>
          <p:nvPr>
            <p:ph idx="1"/>
          </p:nvPr>
        </p:nvSpPr>
        <p:spPr>
          <a:xfrm>
            <a:off x="179512" y="1628800"/>
            <a:ext cx="8534400" cy="3962400"/>
          </a:xfrm>
        </p:spPr>
        <p:txBody>
          <a:bodyPr/>
          <a:lstStyle/>
          <a:p>
            <a:pPr marL="0" indent="0" algn="ctr">
              <a:buNone/>
            </a:pPr>
            <a:endParaRPr lang="en-GB" b="1" dirty="0" smtClean="0"/>
          </a:p>
          <a:p>
            <a:pPr marL="0" indent="0" algn="ctr">
              <a:buNone/>
            </a:pPr>
            <a:r>
              <a:rPr lang="en-GB" b="1" dirty="0" smtClean="0"/>
              <a:t>John </a:t>
            </a:r>
            <a:r>
              <a:rPr lang="en-GB" b="1" dirty="0" smtClean="0"/>
              <a:t>Coyle  </a:t>
            </a:r>
          </a:p>
          <a:p>
            <a:pPr marL="0" indent="0" algn="ctr">
              <a:buNone/>
            </a:pPr>
            <a:endParaRPr lang="en-GB" b="1" dirty="0"/>
          </a:p>
          <a:p>
            <a:pPr marL="0" indent="0" algn="ctr">
              <a:buNone/>
            </a:pPr>
            <a:r>
              <a:rPr lang="en-GB" b="1" dirty="0" smtClean="0"/>
              <a:t>HSC Pension Service</a:t>
            </a:r>
          </a:p>
          <a:p>
            <a:pPr marL="0" indent="0">
              <a:buNone/>
            </a:pPr>
            <a:endParaRPr lang="en-GB" sz="2000" dirty="0" smtClean="0"/>
          </a:p>
          <a:p>
            <a:pPr marL="0" indent="0">
              <a:buNone/>
            </a:pPr>
            <a:endParaRPr lang="en-GB" sz="2000" dirty="0" smtClean="0"/>
          </a:p>
        </p:txBody>
      </p:sp>
    </p:spTree>
    <p:extLst>
      <p:ext uri="{BB962C8B-B14F-4D97-AF65-F5344CB8AC3E}">
        <p14:creationId xmlns:p14="http://schemas.microsoft.com/office/powerpoint/2010/main" val="3834896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 (LTA)</a:t>
            </a:r>
            <a:endParaRPr lang="en-GB" dirty="0"/>
          </a:p>
        </p:txBody>
      </p:sp>
      <p:sp>
        <p:nvSpPr>
          <p:cNvPr id="3" name="Content Placeholder 2"/>
          <p:cNvSpPr>
            <a:spLocks noGrp="1"/>
          </p:cNvSpPr>
          <p:nvPr>
            <p:ph idx="1"/>
          </p:nvPr>
        </p:nvSpPr>
        <p:spPr>
          <a:xfrm>
            <a:off x="457200" y="1412776"/>
            <a:ext cx="8534400" cy="4302224"/>
          </a:xfrm>
        </p:spPr>
        <p:txBody>
          <a:bodyPr/>
          <a:lstStyle/>
          <a:p>
            <a:pPr lvl="0"/>
            <a:r>
              <a:rPr lang="en-GB" sz="2000" dirty="0" smtClean="0"/>
              <a:t>Example Calculation (conversion to higher lump sum) </a:t>
            </a:r>
          </a:p>
          <a:p>
            <a:pPr lvl="0"/>
            <a:endParaRPr lang="en-GB" sz="2000" dirty="0"/>
          </a:p>
          <a:p>
            <a:pPr lvl="0"/>
            <a:r>
              <a:rPr lang="en-GB" sz="2000" dirty="0" smtClean="0"/>
              <a:t>A member of the 1995 scheme has accrued pension benefits totalling:</a:t>
            </a:r>
          </a:p>
          <a:p>
            <a:pPr marL="0" lvl="0" indent="0">
              <a:buNone/>
            </a:pPr>
            <a:endParaRPr lang="en-GB" sz="2000" dirty="0" smtClean="0"/>
          </a:p>
          <a:p>
            <a:pPr lvl="1"/>
            <a:r>
              <a:rPr lang="en-GB" sz="1600" dirty="0" smtClean="0"/>
              <a:t>Pension = £48,000</a:t>
            </a:r>
          </a:p>
          <a:p>
            <a:pPr lvl="1"/>
            <a:r>
              <a:rPr lang="en-GB" sz="1600" dirty="0" smtClean="0"/>
              <a:t>Lump Sum = £144,000</a:t>
            </a:r>
          </a:p>
          <a:p>
            <a:pPr lvl="1"/>
            <a:r>
              <a:rPr lang="en-GB" sz="1600" dirty="0" smtClean="0"/>
              <a:t>Total value of LTA = £1.104M</a:t>
            </a:r>
          </a:p>
          <a:p>
            <a:pPr lvl="1"/>
            <a:endParaRPr lang="en-GB" sz="1600" dirty="0" smtClean="0"/>
          </a:p>
          <a:p>
            <a:r>
              <a:rPr lang="en-GB" sz="2000" dirty="0" smtClean="0"/>
              <a:t>£74k pension is subject to a 25% reduction</a:t>
            </a:r>
          </a:p>
          <a:p>
            <a:r>
              <a:rPr lang="en-GB" sz="2000" dirty="0" smtClean="0"/>
              <a:t>If the member converted £9,250 pension to receive an additional lump sum of £111K this would reduce their LTA to £1.03m</a:t>
            </a:r>
            <a:endParaRPr lang="en-GB" sz="2000" dirty="0"/>
          </a:p>
        </p:txBody>
      </p:sp>
    </p:spTree>
    <p:extLst>
      <p:ext uri="{BB962C8B-B14F-4D97-AF65-F5344CB8AC3E}">
        <p14:creationId xmlns:p14="http://schemas.microsoft.com/office/powerpoint/2010/main" val="2106169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 (LTA)</a:t>
            </a:r>
            <a:endParaRPr lang="en-GB" dirty="0"/>
          </a:p>
        </p:txBody>
      </p:sp>
      <p:sp>
        <p:nvSpPr>
          <p:cNvPr id="3" name="Content Placeholder 2"/>
          <p:cNvSpPr>
            <a:spLocks noGrp="1"/>
          </p:cNvSpPr>
          <p:nvPr>
            <p:ph idx="1"/>
          </p:nvPr>
        </p:nvSpPr>
        <p:spPr>
          <a:xfrm>
            <a:off x="457200" y="1124744"/>
            <a:ext cx="8534400" cy="4590256"/>
          </a:xfrm>
        </p:spPr>
        <p:txBody>
          <a:bodyPr/>
          <a:lstStyle/>
          <a:p>
            <a:pPr lvl="0"/>
            <a:r>
              <a:rPr lang="en-GB" sz="2000" dirty="0" smtClean="0"/>
              <a:t>The members revised benefits would now be:</a:t>
            </a:r>
          </a:p>
          <a:p>
            <a:pPr lvl="0"/>
            <a:endParaRPr lang="en-GB" sz="2000" dirty="0"/>
          </a:p>
          <a:p>
            <a:pPr lvl="0"/>
            <a:r>
              <a:rPr lang="en-GB" sz="2000" dirty="0" smtClean="0"/>
              <a:t>Pension £38,750</a:t>
            </a:r>
          </a:p>
          <a:p>
            <a:pPr lvl="0"/>
            <a:r>
              <a:rPr lang="en-GB" sz="2000" dirty="0" smtClean="0"/>
              <a:t>Lump Sum £255,000 (tax free)</a:t>
            </a:r>
          </a:p>
          <a:p>
            <a:pPr lvl="0"/>
            <a:endParaRPr lang="en-GB" sz="2000" dirty="0"/>
          </a:p>
          <a:p>
            <a:pPr lvl="0"/>
            <a:r>
              <a:rPr lang="en-GB" sz="2000" dirty="0" smtClean="0"/>
              <a:t>If the member did not wish to convert to a higher lump sum the charge on their pension would be:</a:t>
            </a:r>
          </a:p>
          <a:p>
            <a:pPr marL="0" lvl="0" indent="0">
              <a:buNone/>
            </a:pPr>
            <a:r>
              <a:rPr lang="en-GB" sz="2000" dirty="0" smtClean="0"/>
              <a:t>	£74k  x 25% = £18,500</a:t>
            </a:r>
          </a:p>
          <a:p>
            <a:pPr marL="0" lvl="0" indent="0">
              <a:buNone/>
            </a:pPr>
            <a:endParaRPr lang="en-GB" sz="2000" dirty="0"/>
          </a:p>
          <a:p>
            <a:r>
              <a:rPr lang="en-GB" sz="2000" dirty="0" smtClean="0"/>
              <a:t>HSC Pension Service will pay this charge to HMRC and reduce the annual pension to cover this charge</a:t>
            </a:r>
          </a:p>
          <a:p>
            <a:r>
              <a:rPr lang="en-GB" sz="2000" dirty="0" smtClean="0"/>
              <a:t>Reduction for a member aged 60 would be £898 per annum (reduction factor of £18,500 / 20.6)</a:t>
            </a:r>
          </a:p>
          <a:p>
            <a:pPr lvl="0"/>
            <a:endParaRPr lang="en-GB" sz="2000" dirty="0" smtClean="0"/>
          </a:p>
          <a:p>
            <a:pPr lvl="0"/>
            <a:endParaRPr lang="en-GB" sz="2000" dirty="0"/>
          </a:p>
          <a:p>
            <a:pPr lvl="0"/>
            <a:endParaRPr lang="en-GB" sz="2000" dirty="0"/>
          </a:p>
        </p:txBody>
      </p:sp>
    </p:spTree>
    <p:extLst>
      <p:ext uri="{BB962C8B-B14F-4D97-AF65-F5344CB8AC3E}">
        <p14:creationId xmlns:p14="http://schemas.microsoft.com/office/powerpoint/2010/main" val="25626952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 (LTA)</a:t>
            </a:r>
            <a:endParaRPr lang="en-GB" dirty="0"/>
          </a:p>
        </p:txBody>
      </p:sp>
      <p:sp>
        <p:nvSpPr>
          <p:cNvPr id="3" name="Content Placeholder 2"/>
          <p:cNvSpPr>
            <a:spLocks noGrp="1"/>
          </p:cNvSpPr>
          <p:nvPr>
            <p:ph idx="1"/>
          </p:nvPr>
        </p:nvSpPr>
        <p:spPr>
          <a:xfrm>
            <a:off x="457200" y="1124744"/>
            <a:ext cx="8534400" cy="4590256"/>
          </a:xfrm>
        </p:spPr>
        <p:txBody>
          <a:bodyPr/>
          <a:lstStyle/>
          <a:p>
            <a:pPr lvl="0"/>
            <a:r>
              <a:rPr lang="en-GB" sz="2000" dirty="0" smtClean="0"/>
              <a:t>Protection Certificates </a:t>
            </a:r>
          </a:p>
          <a:p>
            <a:pPr lvl="0"/>
            <a:r>
              <a:rPr lang="en-GB" sz="2000" dirty="0" smtClean="0"/>
              <a:t>Individual Protection 2016 (IP2016) is available from 05/04/2016. You can apply for this so long as you do not have Primary Protection and the capital value of your benefits at 05/04/2016 exceeded £1m</a:t>
            </a:r>
          </a:p>
          <a:p>
            <a:pPr lvl="0"/>
            <a:r>
              <a:rPr lang="en-GB" sz="2000" dirty="0" smtClean="0"/>
              <a:t>IP 2016 allows you to build up further benefits in the scheme without losing the protection</a:t>
            </a:r>
            <a:endParaRPr lang="en-GB" sz="2000" dirty="0"/>
          </a:p>
          <a:p>
            <a:r>
              <a:rPr lang="en-GB" sz="2000" dirty="0" smtClean="0"/>
              <a:t>IP 2016 allows you to crystallise benefits up to £1.25m </a:t>
            </a:r>
            <a:r>
              <a:rPr lang="en-GB" sz="2000" dirty="0"/>
              <a:t>(value at </a:t>
            </a:r>
            <a:r>
              <a:rPr lang="en-GB" sz="2000" dirty="0" smtClean="0"/>
              <a:t>05/04/2016) without paying an LTA charge. </a:t>
            </a:r>
            <a:endParaRPr lang="en-GB" sz="2000" dirty="0"/>
          </a:p>
          <a:p>
            <a:pPr lvl="0"/>
            <a:r>
              <a:rPr lang="en-GB" sz="2000" dirty="0" smtClean="0"/>
              <a:t>If you wish to apply for IP 2016 you should visit the HMRC website to make an application.</a:t>
            </a:r>
          </a:p>
          <a:p>
            <a:pPr lvl="0"/>
            <a:r>
              <a:rPr lang="en-GB" sz="2000" dirty="0" smtClean="0"/>
              <a:t>You will need the valuation of your benefits at 05/04/2016 which is provided by HSC Pension Service on receipt of an IP 2016 valuation request available from the scheme website </a:t>
            </a:r>
            <a:r>
              <a:rPr lang="en-GB" sz="2000" dirty="0" smtClean="0">
                <a:hlinkClick r:id="rId2"/>
              </a:rPr>
              <a:t>www.hscpensions.hscni.net</a:t>
            </a:r>
            <a:r>
              <a:rPr lang="en-GB" sz="2000" dirty="0" smtClean="0"/>
              <a:t> </a:t>
            </a:r>
            <a:endParaRPr lang="en-GB" sz="2000" dirty="0"/>
          </a:p>
          <a:p>
            <a:pPr lvl="0"/>
            <a:endParaRPr lang="en-GB" sz="2000" dirty="0"/>
          </a:p>
        </p:txBody>
      </p:sp>
    </p:spTree>
    <p:extLst>
      <p:ext uri="{BB962C8B-B14F-4D97-AF65-F5344CB8AC3E}">
        <p14:creationId xmlns:p14="http://schemas.microsoft.com/office/powerpoint/2010/main" val="3903071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Lifetime Allowance</a:t>
            </a:r>
            <a:endParaRPr lang="en-GB" dirty="0"/>
          </a:p>
        </p:txBody>
      </p:sp>
      <p:sp>
        <p:nvSpPr>
          <p:cNvPr id="3" name="Content Placeholder 2"/>
          <p:cNvSpPr>
            <a:spLocks noGrp="1"/>
          </p:cNvSpPr>
          <p:nvPr>
            <p:ph idx="1"/>
          </p:nvPr>
        </p:nvSpPr>
        <p:spPr>
          <a:xfrm>
            <a:off x="323528" y="1268760"/>
            <a:ext cx="8534400" cy="4446240"/>
          </a:xfrm>
        </p:spPr>
        <p:txBody>
          <a:bodyPr/>
          <a:lstStyle/>
          <a:p>
            <a:pPr marL="0" indent="0">
              <a:buNone/>
            </a:pPr>
            <a:r>
              <a:rPr lang="en-GB" sz="2000" dirty="0"/>
              <a:t>	</a:t>
            </a:r>
            <a:r>
              <a:rPr lang="en-GB" sz="2400" b="1" dirty="0" smtClean="0"/>
              <a:t>Factors which can reduce Potential LTA Charges</a:t>
            </a:r>
          </a:p>
          <a:p>
            <a:endParaRPr lang="en-GB" sz="2400" b="1" dirty="0"/>
          </a:p>
          <a:p>
            <a:r>
              <a:rPr lang="en-GB" sz="2000" dirty="0" smtClean="0"/>
              <a:t>Voluntary Early Retirement (Option to return to HSC Employment)</a:t>
            </a:r>
          </a:p>
          <a:p>
            <a:endParaRPr lang="en-GB" sz="2000" dirty="0"/>
          </a:p>
          <a:p>
            <a:r>
              <a:rPr lang="en-GB" sz="2000" dirty="0" smtClean="0"/>
              <a:t>Partial Retirement (2008 &amp; 2015 Schemes)</a:t>
            </a:r>
          </a:p>
          <a:p>
            <a:endParaRPr lang="en-GB" sz="2000" dirty="0"/>
          </a:p>
          <a:p>
            <a:r>
              <a:rPr lang="en-GB" sz="2000" dirty="0" smtClean="0"/>
              <a:t>Conversion of Pension to Tax Free Lump Sum</a:t>
            </a:r>
          </a:p>
          <a:p>
            <a:endParaRPr lang="en-GB" sz="2000" dirty="0"/>
          </a:p>
          <a:p>
            <a:r>
              <a:rPr lang="en-GB" sz="2000" dirty="0" smtClean="0"/>
              <a:t>Opting out of </a:t>
            </a:r>
            <a:r>
              <a:rPr lang="en-GB" sz="2000" dirty="0"/>
              <a:t>t</a:t>
            </a:r>
            <a:r>
              <a:rPr lang="en-GB" sz="2000" dirty="0" smtClean="0"/>
              <a:t>he Scheme (you must be aware of the risk/implications)</a:t>
            </a:r>
          </a:p>
          <a:p>
            <a:endParaRPr lang="en-GB" sz="2000" dirty="0"/>
          </a:p>
          <a:p>
            <a:r>
              <a:rPr lang="en-GB" sz="2000" dirty="0" smtClean="0"/>
              <a:t>50/50 Scheme (not yet available, further information will be provided if and when applicable)</a:t>
            </a:r>
          </a:p>
          <a:p>
            <a:endParaRPr lang="en-GB" sz="2000" dirty="0"/>
          </a:p>
        </p:txBody>
      </p:sp>
    </p:spTree>
    <p:extLst>
      <p:ext uri="{BB962C8B-B14F-4D97-AF65-F5344CB8AC3E}">
        <p14:creationId xmlns:p14="http://schemas.microsoft.com/office/powerpoint/2010/main" val="257968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Annual Allowance</a:t>
            </a:r>
            <a:endParaRPr lang="en-GB" dirty="0"/>
          </a:p>
        </p:txBody>
      </p:sp>
      <p:sp>
        <p:nvSpPr>
          <p:cNvPr id="3" name="Content Placeholder 2"/>
          <p:cNvSpPr>
            <a:spLocks noGrp="1"/>
          </p:cNvSpPr>
          <p:nvPr>
            <p:ph idx="1"/>
          </p:nvPr>
        </p:nvSpPr>
        <p:spPr>
          <a:xfrm>
            <a:off x="457200" y="1124744"/>
            <a:ext cx="8534400" cy="4590256"/>
          </a:xfrm>
        </p:spPr>
        <p:txBody>
          <a:bodyPr/>
          <a:lstStyle/>
          <a:p>
            <a:r>
              <a:rPr lang="en-GB" sz="1800" dirty="0" smtClean="0"/>
              <a:t>Annual Allowance (AA) is </a:t>
            </a:r>
            <a:r>
              <a:rPr lang="en-GB" sz="1800" dirty="0"/>
              <a:t>the maximum amount of tax free growth </a:t>
            </a:r>
            <a:r>
              <a:rPr lang="en-GB" sz="1800" dirty="0" smtClean="0"/>
              <a:t>your pension </a:t>
            </a:r>
            <a:r>
              <a:rPr lang="en-GB" sz="1800" dirty="0"/>
              <a:t>savings can grow by in any one year. The annual limit is set by HMRC. If </a:t>
            </a:r>
            <a:r>
              <a:rPr lang="en-GB" sz="1800" dirty="0" smtClean="0"/>
              <a:t>you </a:t>
            </a:r>
            <a:r>
              <a:rPr lang="en-GB" sz="1800" dirty="0"/>
              <a:t>exceed this limit </a:t>
            </a:r>
            <a:r>
              <a:rPr lang="en-GB" sz="1800" dirty="0" smtClean="0"/>
              <a:t>you </a:t>
            </a:r>
            <a:r>
              <a:rPr lang="en-GB" sz="1800" dirty="0"/>
              <a:t>may need to pay tax (the </a:t>
            </a:r>
            <a:r>
              <a:rPr lang="en-GB" sz="1800" dirty="0" smtClean="0"/>
              <a:t>AA </a:t>
            </a:r>
            <a:r>
              <a:rPr lang="en-GB" sz="1800" dirty="0"/>
              <a:t>charge) to HMRC</a:t>
            </a:r>
            <a:r>
              <a:rPr lang="en-GB" sz="1800" dirty="0" smtClean="0"/>
              <a:t>.</a:t>
            </a:r>
          </a:p>
          <a:p>
            <a:pPr marL="0" indent="0">
              <a:buNone/>
            </a:pPr>
            <a:endParaRPr lang="en-GB" sz="1800" dirty="0"/>
          </a:p>
          <a:p>
            <a:r>
              <a:rPr lang="en-GB" sz="1800" dirty="0"/>
              <a:t>The Annual Allowance is worked out by measuring the growth in </a:t>
            </a:r>
            <a:r>
              <a:rPr lang="en-GB" sz="1800" dirty="0" smtClean="0"/>
              <a:t>your benefits </a:t>
            </a:r>
            <a:r>
              <a:rPr lang="en-GB" sz="1800" dirty="0"/>
              <a:t>from one year to the next taking into account inflation, which is measured using the Consumer Price Index (CPI). </a:t>
            </a:r>
            <a:endParaRPr lang="en-GB" sz="1800" dirty="0" smtClean="0"/>
          </a:p>
          <a:p>
            <a:pPr marL="0" indent="0">
              <a:buNone/>
            </a:pPr>
            <a:endParaRPr lang="en-GB" sz="1800" dirty="0" smtClean="0"/>
          </a:p>
          <a:p>
            <a:r>
              <a:rPr lang="en-GB" sz="1800" dirty="0" smtClean="0"/>
              <a:t>The AA amount is currently £40k per annum but will be less for those members earning in excess of £150k from  06/04/2016</a:t>
            </a:r>
          </a:p>
          <a:p>
            <a:pPr marL="0" indent="0">
              <a:buNone/>
            </a:pPr>
            <a:endParaRPr lang="en-GB" sz="1800" dirty="0"/>
          </a:p>
          <a:p>
            <a:r>
              <a:rPr lang="en-GB" sz="1800" dirty="0" smtClean="0"/>
              <a:t>For </a:t>
            </a:r>
            <a:r>
              <a:rPr lang="en-GB" sz="1800" dirty="0"/>
              <a:t>every £2 your adjusted income goes over £150,000, your annual allowance for that year drops by £1. The drop is limited so that the minimum tapered annual allowance you can have is £10,000.</a:t>
            </a:r>
            <a:endParaRPr lang="en-GB" sz="1800" dirty="0" smtClean="0"/>
          </a:p>
          <a:p>
            <a:endParaRPr lang="en-GB" sz="2000" dirty="0"/>
          </a:p>
        </p:txBody>
      </p:sp>
    </p:spTree>
    <p:extLst>
      <p:ext uri="{BB962C8B-B14F-4D97-AF65-F5344CB8AC3E}">
        <p14:creationId xmlns:p14="http://schemas.microsoft.com/office/powerpoint/2010/main" val="4255305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Annual Allowance</a:t>
            </a:r>
            <a:endParaRPr lang="en-GB" dirty="0"/>
          </a:p>
        </p:txBody>
      </p:sp>
      <p:sp>
        <p:nvSpPr>
          <p:cNvPr id="3" name="Content Placeholder 2"/>
          <p:cNvSpPr>
            <a:spLocks noGrp="1"/>
          </p:cNvSpPr>
          <p:nvPr>
            <p:ph idx="1"/>
          </p:nvPr>
        </p:nvSpPr>
        <p:spPr>
          <a:xfrm>
            <a:off x="457200" y="1124744"/>
            <a:ext cx="8534400" cy="4590256"/>
          </a:xfrm>
        </p:spPr>
        <p:txBody>
          <a:bodyPr/>
          <a:lstStyle/>
          <a:p>
            <a:r>
              <a:rPr lang="en-GB" sz="2000" dirty="0"/>
              <a:t>Any of the following could impact on the growth of your pension savings: </a:t>
            </a:r>
          </a:p>
          <a:p>
            <a:pPr marL="514350" lvl="0" indent="-514350">
              <a:buClrTx/>
              <a:buFont typeface="+mj-lt"/>
              <a:buAutoNum type="romanLcPeriod"/>
            </a:pPr>
            <a:r>
              <a:rPr lang="en-GB" sz="2000" dirty="0"/>
              <a:t>being a high earner with long pensionable membership </a:t>
            </a:r>
          </a:p>
          <a:p>
            <a:pPr marL="514350" lvl="0" indent="-514350">
              <a:buClrTx/>
              <a:buFont typeface="+mj-lt"/>
              <a:buAutoNum type="romanLcPeriod"/>
            </a:pPr>
            <a:r>
              <a:rPr lang="en-GB" sz="2000" dirty="0"/>
              <a:t>significant increase in membership </a:t>
            </a:r>
            <a:r>
              <a:rPr lang="en-GB" sz="2000" dirty="0" smtClean="0"/>
              <a:t>(e.g. </a:t>
            </a:r>
            <a:r>
              <a:rPr lang="en-GB" sz="2000" dirty="0"/>
              <a:t>change to full-time, doubled membership for Mental Health Officers) </a:t>
            </a:r>
          </a:p>
          <a:p>
            <a:pPr marL="514350" lvl="0" indent="-514350">
              <a:buClrTx/>
              <a:buFont typeface="+mj-lt"/>
              <a:buAutoNum type="romanLcPeriod"/>
            </a:pPr>
            <a:r>
              <a:rPr lang="en-GB" sz="2000" dirty="0"/>
              <a:t>purchasing added years and/or additional pension </a:t>
            </a:r>
          </a:p>
          <a:p>
            <a:pPr marL="514350" lvl="0" indent="-514350">
              <a:buClrTx/>
              <a:buFont typeface="+mj-lt"/>
              <a:buAutoNum type="romanLcPeriod"/>
            </a:pPr>
            <a:r>
              <a:rPr lang="en-GB" sz="2000" dirty="0"/>
              <a:t>a significant pay rise, possibly due to promotion </a:t>
            </a:r>
          </a:p>
          <a:p>
            <a:pPr marL="514350" lvl="0" indent="-514350">
              <a:buClrTx/>
              <a:buFont typeface="+mj-lt"/>
              <a:buAutoNum type="romanLcPeriod"/>
            </a:pPr>
            <a:r>
              <a:rPr lang="en-GB" sz="2000" dirty="0" smtClean="0"/>
              <a:t>receipt </a:t>
            </a:r>
            <a:r>
              <a:rPr lang="en-GB" sz="2000" dirty="0"/>
              <a:t>of a clinical excellence award </a:t>
            </a:r>
          </a:p>
          <a:p>
            <a:pPr marL="514350" lvl="0" indent="-514350">
              <a:buClrTx/>
              <a:buFont typeface="+mj-lt"/>
              <a:buAutoNum type="romanLcPeriod"/>
            </a:pPr>
            <a:r>
              <a:rPr lang="en-GB" sz="2000" dirty="0" smtClean="0"/>
              <a:t>contributions </a:t>
            </a:r>
            <a:r>
              <a:rPr lang="en-GB" sz="2000" dirty="0"/>
              <a:t>paid to other pension saving arrangements, including the </a:t>
            </a:r>
            <a:r>
              <a:rPr lang="en-GB" sz="2000" dirty="0" smtClean="0"/>
              <a:t>AVC </a:t>
            </a:r>
            <a:r>
              <a:rPr lang="en-GB" sz="2000" dirty="0"/>
              <a:t>Scheme </a:t>
            </a:r>
          </a:p>
          <a:p>
            <a:pPr marL="0" indent="0">
              <a:buClr>
                <a:srgbClr val="FF0000"/>
              </a:buClr>
              <a:buNone/>
            </a:pPr>
            <a:endParaRPr lang="en-GB" sz="2000" b="1" dirty="0"/>
          </a:p>
          <a:p>
            <a:pPr marL="0" indent="0">
              <a:buClr>
                <a:srgbClr val="FF0000"/>
              </a:buClr>
              <a:buNone/>
            </a:pPr>
            <a:r>
              <a:rPr lang="en-GB" sz="2000" b="1" dirty="0" smtClean="0"/>
              <a:t>You </a:t>
            </a:r>
            <a:r>
              <a:rPr lang="en-GB" sz="2000" b="1" dirty="0"/>
              <a:t>may be at risk of exceeding the Annual Allowance if </a:t>
            </a:r>
            <a:r>
              <a:rPr lang="en-GB" sz="2000" b="1" dirty="0" smtClean="0"/>
              <a:t>you</a:t>
            </a:r>
            <a:r>
              <a:rPr lang="en-GB" sz="2000" b="1" dirty="0"/>
              <a:t> </a:t>
            </a:r>
            <a:r>
              <a:rPr lang="en-GB" sz="2000" b="1" dirty="0" smtClean="0"/>
              <a:t>meet </a:t>
            </a:r>
            <a:r>
              <a:rPr lang="en-GB" sz="2000" b="1" dirty="0"/>
              <a:t>some or all of these conditions</a:t>
            </a:r>
            <a:r>
              <a:rPr lang="en-GB" sz="2000" dirty="0"/>
              <a:t>. </a:t>
            </a:r>
          </a:p>
          <a:p>
            <a:endParaRPr lang="en-GB" sz="2000" dirty="0"/>
          </a:p>
        </p:txBody>
      </p:sp>
    </p:spTree>
    <p:extLst>
      <p:ext uri="{BB962C8B-B14F-4D97-AF65-F5344CB8AC3E}">
        <p14:creationId xmlns:p14="http://schemas.microsoft.com/office/powerpoint/2010/main" val="2160859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Annual Allowance</a:t>
            </a:r>
            <a:endParaRPr lang="en-GB" dirty="0"/>
          </a:p>
        </p:txBody>
      </p:sp>
      <p:sp>
        <p:nvSpPr>
          <p:cNvPr id="3" name="Content Placeholder 2"/>
          <p:cNvSpPr>
            <a:spLocks noGrp="1"/>
          </p:cNvSpPr>
          <p:nvPr>
            <p:ph idx="1"/>
          </p:nvPr>
        </p:nvSpPr>
        <p:spPr>
          <a:xfrm>
            <a:off x="107504" y="1196752"/>
            <a:ext cx="8928992" cy="4518248"/>
          </a:xfrm>
        </p:spPr>
        <p:txBody>
          <a:bodyPr/>
          <a:lstStyle/>
          <a:p>
            <a:pPr marL="0" indent="0">
              <a:buNone/>
            </a:pPr>
            <a:endParaRPr lang="en-GB" sz="2000" dirty="0"/>
          </a:p>
          <a:p>
            <a:pPr marL="0" indent="0">
              <a:buNone/>
            </a:pPr>
            <a:endParaRPr lang="en-GB" sz="2000" dirty="0" smtClean="0"/>
          </a:p>
          <a:p>
            <a:endParaRPr lang="en-GB" sz="2000" dirty="0"/>
          </a:p>
        </p:txBody>
      </p:sp>
      <p:sp>
        <p:nvSpPr>
          <p:cNvPr id="11" name="Text Box 4"/>
          <p:cNvSpPr txBox="1">
            <a:spLocks noChangeArrowheads="1"/>
          </p:cNvSpPr>
          <p:nvPr/>
        </p:nvSpPr>
        <p:spPr bwMode="auto">
          <a:xfrm>
            <a:off x="6228556" y="1501775"/>
            <a:ext cx="251936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000">
                <a:solidFill>
                  <a:schemeClr val="folHlink"/>
                </a:solidFill>
              </a:rPr>
              <a:t>Accrued Pension at end of current PIP:</a:t>
            </a:r>
          </a:p>
          <a:p>
            <a:pPr eaLnBrk="1" hangingPunct="1">
              <a:spcBef>
                <a:spcPct val="0"/>
              </a:spcBef>
              <a:buClrTx/>
              <a:buSzTx/>
              <a:buFontTx/>
              <a:buNone/>
            </a:pPr>
            <a:endParaRPr lang="en-GB" altLang="en-US" sz="2000">
              <a:solidFill>
                <a:schemeClr val="folHlink"/>
              </a:solidFill>
            </a:endParaRPr>
          </a:p>
          <a:p>
            <a:pPr eaLnBrk="1" hangingPunct="1">
              <a:spcBef>
                <a:spcPct val="0"/>
              </a:spcBef>
              <a:buClrTx/>
              <a:buSzTx/>
              <a:buFontTx/>
              <a:buNone/>
            </a:pPr>
            <a:r>
              <a:rPr lang="en-GB" altLang="en-US" sz="2000">
                <a:solidFill>
                  <a:schemeClr val="folHlink"/>
                </a:solidFill>
              </a:rPr>
              <a:t>Based on new Final Salary and Pensionable Service at that date</a:t>
            </a:r>
          </a:p>
        </p:txBody>
      </p:sp>
      <p:sp>
        <p:nvSpPr>
          <p:cNvPr id="12" name="Text Box 7"/>
          <p:cNvSpPr txBox="1">
            <a:spLocks noChangeArrowheads="1"/>
          </p:cNvSpPr>
          <p:nvPr/>
        </p:nvSpPr>
        <p:spPr bwMode="auto">
          <a:xfrm>
            <a:off x="396081" y="1501775"/>
            <a:ext cx="2519363"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000">
                <a:solidFill>
                  <a:schemeClr val="folHlink"/>
                </a:solidFill>
              </a:rPr>
              <a:t>Accrued Pension at end of previous PIP:</a:t>
            </a:r>
          </a:p>
          <a:p>
            <a:pPr eaLnBrk="1" hangingPunct="1">
              <a:spcBef>
                <a:spcPct val="0"/>
              </a:spcBef>
              <a:buClrTx/>
              <a:buSzTx/>
              <a:buFontTx/>
              <a:buNone/>
            </a:pPr>
            <a:endParaRPr lang="en-GB" altLang="en-US" sz="2000">
              <a:solidFill>
                <a:schemeClr val="folHlink"/>
              </a:solidFill>
            </a:endParaRPr>
          </a:p>
          <a:p>
            <a:pPr eaLnBrk="1" hangingPunct="1">
              <a:spcBef>
                <a:spcPct val="0"/>
              </a:spcBef>
              <a:buClrTx/>
              <a:buSzTx/>
              <a:buFontTx/>
              <a:buNone/>
            </a:pPr>
            <a:r>
              <a:rPr lang="en-GB" altLang="en-US" sz="2000">
                <a:solidFill>
                  <a:schemeClr val="folHlink"/>
                </a:solidFill>
              </a:rPr>
              <a:t>Based on Final Salary and Pensionable Service at that date</a:t>
            </a:r>
          </a:p>
          <a:p>
            <a:pPr eaLnBrk="1" hangingPunct="1">
              <a:spcBef>
                <a:spcPct val="0"/>
              </a:spcBef>
              <a:buClrTx/>
              <a:buSzTx/>
              <a:buFontTx/>
              <a:buNone/>
            </a:pPr>
            <a:endParaRPr lang="en-GB" altLang="en-US" sz="2000">
              <a:solidFill>
                <a:schemeClr val="folHlink"/>
              </a:solidFill>
            </a:endParaRPr>
          </a:p>
        </p:txBody>
      </p:sp>
      <p:sp>
        <p:nvSpPr>
          <p:cNvPr id="13" name="Text Box 8"/>
          <p:cNvSpPr txBox="1">
            <a:spLocks noChangeArrowheads="1"/>
          </p:cNvSpPr>
          <p:nvPr/>
        </p:nvSpPr>
        <p:spPr bwMode="auto">
          <a:xfrm>
            <a:off x="972344" y="4452937"/>
            <a:ext cx="1150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400">
                <a:latin typeface="Times New Roman" pitchFamily="18" charset="0"/>
              </a:rPr>
              <a:t>Start </a:t>
            </a:r>
          </a:p>
        </p:txBody>
      </p:sp>
      <p:cxnSp>
        <p:nvCxnSpPr>
          <p:cNvPr id="14" name="AutoShape 9"/>
          <p:cNvCxnSpPr>
            <a:cxnSpLocks noChangeShapeType="1"/>
            <a:stCxn id="13" idx="3"/>
          </p:cNvCxnSpPr>
          <p:nvPr/>
        </p:nvCxnSpPr>
        <p:spPr bwMode="auto">
          <a:xfrm flipV="1">
            <a:off x="2123281" y="4670425"/>
            <a:ext cx="4392613" cy="11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 Box 10"/>
          <p:cNvSpPr txBox="1">
            <a:spLocks noChangeArrowheads="1"/>
          </p:cNvSpPr>
          <p:nvPr/>
        </p:nvSpPr>
        <p:spPr bwMode="auto">
          <a:xfrm>
            <a:off x="6731794" y="4381500"/>
            <a:ext cx="674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400">
                <a:latin typeface="Times New Roman" pitchFamily="18" charset="0"/>
              </a:rPr>
              <a:t>End</a:t>
            </a:r>
          </a:p>
        </p:txBody>
      </p:sp>
      <p:sp>
        <p:nvSpPr>
          <p:cNvPr id="16" name="Text Box 11"/>
          <p:cNvSpPr txBox="1">
            <a:spLocks noChangeArrowheads="1"/>
          </p:cNvSpPr>
          <p:nvPr/>
        </p:nvSpPr>
        <p:spPr bwMode="auto">
          <a:xfrm>
            <a:off x="2556669" y="4905375"/>
            <a:ext cx="3311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400">
                <a:latin typeface="Times New Roman" pitchFamily="18" charset="0"/>
              </a:rPr>
              <a:t>“ Pension Input Period”</a:t>
            </a:r>
          </a:p>
        </p:txBody>
      </p:sp>
      <p:sp>
        <p:nvSpPr>
          <p:cNvPr id="17" name="Text Box 12"/>
          <p:cNvSpPr txBox="1">
            <a:spLocks noChangeArrowheads="1"/>
          </p:cNvSpPr>
          <p:nvPr/>
        </p:nvSpPr>
        <p:spPr bwMode="auto">
          <a:xfrm>
            <a:off x="3780631" y="1495425"/>
            <a:ext cx="18716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a:lstStyle>
          <a:p>
            <a:pPr eaLnBrk="1" hangingPunct="1">
              <a:spcBef>
                <a:spcPct val="0"/>
              </a:spcBef>
              <a:buClrTx/>
              <a:buSzTx/>
              <a:buFontTx/>
              <a:buNone/>
            </a:pPr>
            <a:r>
              <a:rPr lang="en-GB" altLang="en-US" sz="2000" dirty="0">
                <a:solidFill>
                  <a:srgbClr val="FF0000"/>
                </a:solidFill>
              </a:rPr>
              <a:t>Increase in pension growth x 16 = “Pension Input Amount” </a:t>
            </a:r>
          </a:p>
        </p:txBody>
      </p:sp>
    </p:spTree>
    <p:extLst>
      <p:ext uri="{BB962C8B-B14F-4D97-AF65-F5344CB8AC3E}">
        <p14:creationId xmlns:p14="http://schemas.microsoft.com/office/powerpoint/2010/main" val="919620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Annual Allowance</a:t>
            </a:r>
          </a:p>
        </p:txBody>
      </p:sp>
      <p:sp>
        <p:nvSpPr>
          <p:cNvPr id="3" name="Content Placeholder 2"/>
          <p:cNvSpPr>
            <a:spLocks noGrp="1"/>
          </p:cNvSpPr>
          <p:nvPr>
            <p:ph idx="1"/>
          </p:nvPr>
        </p:nvSpPr>
        <p:spPr>
          <a:xfrm>
            <a:off x="457200" y="1196752"/>
            <a:ext cx="8534400" cy="4518248"/>
          </a:xfrm>
        </p:spPr>
        <p:txBody>
          <a:bodyPr/>
          <a:lstStyle/>
          <a:p>
            <a:pPr marL="0" indent="0">
              <a:buNone/>
            </a:pPr>
            <a:r>
              <a:rPr lang="en-GB" sz="2000" dirty="0" smtClean="0"/>
              <a:t>Example Calculation</a:t>
            </a:r>
            <a:endParaRPr lang="en-GB" sz="2000" dirty="0"/>
          </a:p>
          <a:p>
            <a:pPr marL="0" indent="0">
              <a:buNone/>
            </a:pPr>
            <a:r>
              <a:rPr lang="en-GB" sz="2000" dirty="0" smtClean="0"/>
              <a:t>Member has 20 years service at 31/03/2018 and has a pensionable salary of £100k</a:t>
            </a:r>
          </a:p>
          <a:p>
            <a:pPr marL="0" indent="0">
              <a:buNone/>
            </a:pPr>
            <a:r>
              <a:rPr lang="en-GB" sz="2000" dirty="0" smtClean="0"/>
              <a:t>On 01/04/2018 Member’s pensionable pay increases to £120k </a:t>
            </a:r>
          </a:p>
          <a:p>
            <a:pPr marL="0" indent="0">
              <a:buNone/>
            </a:pPr>
            <a:r>
              <a:rPr lang="en-GB" sz="2000" dirty="0" smtClean="0"/>
              <a:t>CPI = 2%</a:t>
            </a:r>
          </a:p>
          <a:p>
            <a:pPr>
              <a:spcBef>
                <a:spcPct val="0"/>
              </a:spcBef>
              <a:buClrTx/>
              <a:buSzTx/>
              <a:buNone/>
            </a:pPr>
            <a:r>
              <a:rPr lang="en-GB" altLang="en-US" sz="2000" dirty="0"/>
              <a:t>Start of </a:t>
            </a:r>
            <a:r>
              <a:rPr lang="en-GB" altLang="en-US" sz="2000" dirty="0" smtClean="0"/>
              <a:t>PIP (01/04/2018)</a:t>
            </a:r>
            <a:endParaRPr lang="en-GB" altLang="en-US" sz="2000" dirty="0"/>
          </a:p>
          <a:p>
            <a:pPr>
              <a:spcBef>
                <a:spcPct val="0"/>
              </a:spcBef>
              <a:buClrTx/>
              <a:buSzTx/>
              <a:buNone/>
            </a:pPr>
            <a:endParaRPr lang="en-GB" altLang="en-US" sz="2000" dirty="0"/>
          </a:p>
          <a:p>
            <a:pPr>
              <a:spcBef>
                <a:spcPct val="0"/>
              </a:spcBef>
              <a:buClrTx/>
              <a:buSzTx/>
              <a:buNone/>
            </a:pPr>
            <a:r>
              <a:rPr lang="en-GB" altLang="en-US" sz="2000" dirty="0"/>
              <a:t>Pension = (£</a:t>
            </a:r>
            <a:r>
              <a:rPr lang="en-GB" altLang="en-US" sz="2000" dirty="0" smtClean="0"/>
              <a:t>100,000 </a:t>
            </a:r>
            <a:r>
              <a:rPr lang="en-GB" altLang="en-US" sz="2000" dirty="0"/>
              <a:t>x 20/80) + 2%  = £</a:t>
            </a:r>
            <a:r>
              <a:rPr lang="en-GB" altLang="en-US" sz="2000" dirty="0" smtClean="0"/>
              <a:t>25,500</a:t>
            </a:r>
            <a:endParaRPr lang="en-GB" altLang="en-US" sz="2000" dirty="0"/>
          </a:p>
          <a:p>
            <a:pPr>
              <a:spcBef>
                <a:spcPct val="0"/>
              </a:spcBef>
              <a:buClrTx/>
              <a:buSzTx/>
              <a:buNone/>
            </a:pPr>
            <a:r>
              <a:rPr lang="en-GB" altLang="en-US" sz="2000" dirty="0"/>
              <a:t>Lump sum = £</a:t>
            </a:r>
            <a:r>
              <a:rPr lang="en-GB" altLang="en-US" sz="2000" dirty="0" smtClean="0"/>
              <a:t>25,500 </a:t>
            </a:r>
            <a:r>
              <a:rPr lang="en-GB" altLang="en-US" sz="2000" dirty="0"/>
              <a:t>x 3 = </a:t>
            </a:r>
            <a:r>
              <a:rPr lang="en-GB" altLang="en-US" sz="2000" dirty="0" smtClean="0"/>
              <a:t>£76,500</a:t>
            </a:r>
            <a:endParaRPr lang="en-GB" altLang="en-US" sz="2000" dirty="0"/>
          </a:p>
          <a:p>
            <a:pPr>
              <a:spcBef>
                <a:spcPct val="0"/>
              </a:spcBef>
              <a:buClrTx/>
              <a:buSzTx/>
              <a:buNone/>
            </a:pPr>
            <a:endParaRPr lang="en-GB" altLang="en-US" sz="2000" dirty="0"/>
          </a:p>
          <a:p>
            <a:pPr>
              <a:spcBef>
                <a:spcPct val="0"/>
              </a:spcBef>
              <a:buClrTx/>
              <a:buSzTx/>
              <a:buNone/>
            </a:pPr>
            <a:r>
              <a:rPr lang="en-GB" altLang="en-US" sz="2000" dirty="0"/>
              <a:t>End of </a:t>
            </a:r>
            <a:r>
              <a:rPr lang="en-GB" altLang="en-US" sz="2000" dirty="0" smtClean="0"/>
              <a:t>PIP (31/03/2019)</a:t>
            </a:r>
            <a:endParaRPr lang="en-GB" altLang="en-US" sz="2000" dirty="0"/>
          </a:p>
          <a:p>
            <a:pPr>
              <a:spcBef>
                <a:spcPct val="0"/>
              </a:spcBef>
              <a:buClrTx/>
              <a:buSzTx/>
              <a:buNone/>
            </a:pPr>
            <a:endParaRPr lang="en-GB" altLang="en-US" sz="2000" dirty="0"/>
          </a:p>
          <a:p>
            <a:pPr>
              <a:spcBef>
                <a:spcPct val="0"/>
              </a:spcBef>
              <a:buClrTx/>
              <a:buSzTx/>
              <a:buNone/>
            </a:pPr>
            <a:r>
              <a:rPr lang="en-GB" altLang="en-US" sz="2000" dirty="0"/>
              <a:t>Pension = £</a:t>
            </a:r>
            <a:r>
              <a:rPr lang="en-GB" altLang="en-US" sz="2000" dirty="0" smtClean="0"/>
              <a:t>120,000 </a:t>
            </a:r>
            <a:r>
              <a:rPr lang="en-GB" altLang="en-US" sz="2000" dirty="0"/>
              <a:t>x 21/80 = £</a:t>
            </a:r>
            <a:r>
              <a:rPr lang="en-GB" altLang="en-US" sz="2000" dirty="0" smtClean="0"/>
              <a:t>31,500</a:t>
            </a:r>
            <a:endParaRPr lang="en-GB" altLang="en-US" sz="2000" dirty="0"/>
          </a:p>
          <a:p>
            <a:pPr>
              <a:spcBef>
                <a:spcPct val="0"/>
              </a:spcBef>
              <a:buClrTx/>
              <a:buSzTx/>
              <a:buNone/>
            </a:pPr>
            <a:r>
              <a:rPr lang="en-GB" altLang="en-US" sz="2000" dirty="0"/>
              <a:t>Lump sum = £</a:t>
            </a:r>
            <a:r>
              <a:rPr lang="en-GB" altLang="en-US" sz="2000" dirty="0" smtClean="0"/>
              <a:t>31,500 </a:t>
            </a:r>
            <a:r>
              <a:rPr lang="en-GB" altLang="en-US" sz="2000" dirty="0"/>
              <a:t>x 3 = </a:t>
            </a:r>
            <a:r>
              <a:rPr lang="en-GB" altLang="en-US" sz="2000" dirty="0" smtClean="0"/>
              <a:t>£94,500</a:t>
            </a:r>
            <a:endParaRPr lang="en-GB" altLang="en-US" sz="2400" dirty="0">
              <a:latin typeface="Times New Roman" pitchFamily="18" charset="0"/>
            </a:endParaRPr>
          </a:p>
          <a:p>
            <a:pPr marL="0" indent="0">
              <a:buNone/>
            </a:pPr>
            <a:endParaRPr lang="en-GB" sz="2000" dirty="0"/>
          </a:p>
        </p:txBody>
      </p:sp>
    </p:spTree>
    <p:extLst>
      <p:ext uri="{BB962C8B-B14F-4D97-AF65-F5344CB8AC3E}">
        <p14:creationId xmlns:p14="http://schemas.microsoft.com/office/powerpoint/2010/main" val="1049214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Annual Allowance</a:t>
            </a:r>
          </a:p>
        </p:txBody>
      </p:sp>
      <p:sp>
        <p:nvSpPr>
          <p:cNvPr id="3" name="Content Placeholder 2"/>
          <p:cNvSpPr>
            <a:spLocks noGrp="1"/>
          </p:cNvSpPr>
          <p:nvPr>
            <p:ph idx="1"/>
          </p:nvPr>
        </p:nvSpPr>
        <p:spPr>
          <a:xfrm>
            <a:off x="457200" y="1124744"/>
            <a:ext cx="8534400" cy="4590256"/>
          </a:xfrm>
        </p:spPr>
        <p:txBody>
          <a:bodyPr/>
          <a:lstStyle/>
          <a:p>
            <a:pPr>
              <a:spcBef>
                <a:spcPct val="0"/>
              </a:spcBef>
              <a:buClrTx/>
              <a:buSzTx/>
              <a:buNone/>
            </a:pPr>
            <a:r>
              <a:rPr lang="en-GB" altLang="en-US" sz="2000" dirty="0" smtClean="0"/>
              <a:t>Example Calculation  (continued)</a:t>
            </a:r>
          </a:p>
          <a:p>
            <a:pPr>
              <a:spcBef>
                <a:spcPct val="0"/>
              </a:spcBef>
              <a:buClrTx/>
              <a:buSzTx/>
              <a:buNone/>
            </a:pPr>
            <a:endParaRPr lang="en-GB" altLang="en-US" sz="2000" dirty="0"/>
          </a:p>
          <a:p>
            <a:pPr>
              <a:spcBef>
                <a:spcPct val="0"/>
              </a:spcBef>
              <a:buClrTx/>
              <a:buSzTx/>
              <a:buNone/>
            </a:pPr>
            <a:r>
              <a:rPr lang="en-GB" altLang="en-US" sz="2000" dirty="0" smtClean="0"/>
              <a:t>Growth </a:t>
            </a:r>
            <a:r>
              <a:rPr lang="en-GB" altLang="en-US" sz="2000" dirty="0"/>
              <a:t>in Pension = (£</a:t>
            </a:r>
            <a:r>
              <a:rPr lang="en-GB" altLang="en-US" sz="2000" dirty="0" smtClean="0"/>
              <a:t>31,500 </a:t>
            </a:r>
            <a:r>
              <a:rPr lang="en-GB" altLang="en-US" sz="2000" dirty="0"/>
              <a:t>– £</a:t>
            </a:r>
            <a:r>
              <a:rPr lang="en-GB" altLang="en-US" sz="2000" dirty="0" smtClean="0"/>
              <a:t>25,500) </a:t>
            </a:r>
            <a:r>
              <a:rPr lang="en-GB" altLang="en-US" sz="2000" dirty="0"/>
              <a:t>x 16 = </a:t>
            </a:r>
            <a:r>
              <a:rPr lang="en-GB" altLang="en-US" sz="2000" dirty="0" smtClean="0"/>
              <a:t>£96,000</a:t>
            </a:r>
          </a:p>
          <a:p>
            <a:pPr>
              <a:spcBef>
                <a:spcPct val="0"/>
              </a:spcBef>
              <a:buClrTx/>
              <a:buSzTx/>
              <a:buNone/>
            </a:pPr>
            <a:endParaRPr lang="en-GB" altLang="en-US" sz="2000" dirty="0"/>
          </a:p>
          <a:p>
            <a:pPr>
              <a:spcBef>
                <a:spcPct val="0"/>
              </a:spcBef>
              <a:buClrTx/>
              <a:buSzTx/>
              <a:buNone/>
            </a:pPr>
            <a:r>
              <a:rPr lang="en-GB" altLang="en-US" sz="2000" dirty="0"/>
              <a:t>Lump Sum = </a:t>
            </a:r>
            <a:r>
              <a:rPr lang="en-GB" altLang="en-US" sz="2000" dirty="0" smtClean="0"/>
              <a:t>£94,500 </a:t>
            </a:r>
            <a:r>
              <a:rPr lang="en-GB" altLang="en-US" sz="2000" dirty="0"/>
              <a:t>- </a:t>
            </a:r>
            <a:r>
              <a:rPr lang="en-GB" altLang="en-US" sz="2000" dirty="0" smtClean="0"/>
              <a:t>£76,500 </a:t>
            </a:r>
            <a:r>
              <a:rPr lang="en-GB" altLang="en-US" sz="2000" dirty="0"/>
              <a:t>= </a:t>
            </a:r>
            <a:r>
              <a:rPr lang="en-GB" altLang="en-US" sz="2000" dirty="0" smtClean="0"/>
              <a:t>£18,000</a:t>
            </a:r>
          </a:p>
          <a:p>
            <a:pPr>
              <a:spcBef>
                <a:spcPct val="0"/>
              </a:spcBef>
              <a:buClrTx/>
              <a:buSzTx/>
              <a:buNone/>
            </a:pPr>
            <a:endParaRPr lang="en-GB" altLang="en-US" sz="2000" dirty="0"/>
          </a:p>
          <a:p>
            <a:pPr>
              <a:spcBef>
                <a:spcPct val="0"/>
              </a:spcBef>
              <a:buClrTx/>
              <a:buSzTx/>
              <a:buNone/>
            </a:pPr>
            <a:r>
              <a:rPr lang="en-GB" altLang="en-US" sz="2000" dirty="0"/>
              <a:t>Total = </a:t>
            </a:r>
            <a:r>
              <a:rPr lang="en-GB" altLang="en-US" sz="2000" dirty="0" smtClean="0"/>
              <a:t>£114,000</a:t>
            </a:r>
            <a:endParaRPr lang="en-GB" altLang="en-US" sz="2000" dirty="0"/>
          </a:p>
          <a:p>
            <a:pPr>
              <a:spcBef>
                <a:spcPct val="0"/>
              </a:spcBef>
              <a:buClrTx/>
              <a:buSzTx/>
              <a:buNone/>
            </a:pPr>
            <a:endParaRPr lang="en-GB" altLang="en-US" sz="2000" dirty="0"/>
          </a:p>
          <a:p>
            <a:pPr>
              <a:spcBef>
                <a:spcPct val="0"/>
              </a:spcBef>
              <a:buClrTx/>
              <a:buSzTx/>
              <a:buNone/>
            </a:pPr>
            <a:r>
              <a:rPr lang="en-GB" altLang="en-US" sz="2000" dirty="0"/>
              <a:t>Allowance exceeded by </a:t>
            </a:r>
            <a:r>
              <a:rPr lang="en-GB" altLang="en-US" sz="2000" dirty="0" smtClean="0"/>
              <a:t>£74,000</a:t>
            </a:r>
          </a:p>
          <a:p>
            <a:pPr>
              <a:spcBef>
                <a:spcPct val="0"/>
              </a:spcBef>
              <a:buClrTx/>
              <a:buSzTx/>
              <a:buNone/>
            </a:pPr>
            <a:endParaRPr lang="en-GB" altLang="en-US" sz="2000" dirty="0"/>
          </a:p>
          <a:p>
            <a:pPr>
              <a:spcBef>
                <a:spcPct val="0"/>
              </a:spcBef>
              <a:buClrTx/>
              <a:buSzTx/>
              <a:buNone/>
            </a:pPr>
            <a:r>
              <a:rPr lang="en-GB" altLang="en-US" sz="2000" dirty="0" smtClean="0"/>
              <a:t>     If we assume the member carried forward AA amounts of £20k per year for the previous 3 years their AA Charge would be </a:t>
            </a:r>
            <a:r>
              <a:rPr lang="en-GB" altLang="en-US" sz="2000" dirty="0" smtClean="0">
                <a:solidFill>
                  <a:schemeClr val="bg1"/>
                </a:solidFill>
              </a:rPr>
              <a:t>based on the following (the actual charge is calculated by HMRC)</a:t>
            </a:r>
            <a:endParaRPr lang="en-GB" altLang="en-US" sz="2000" strike="sngStrike" dirty="0" smtClean="0">
              <a:solidFill>
                <a:schemeClr val="bg1"/>
              </a:solidFill>
            </a:endParaRPr>
          </a:p>
          <a:p>
            <a:pPr>
              <a:spcBef>
                <a:spcPct val="0"/>
              </a:spcBef>
              <a:buClrTx/>
              <a:buSzTx/>
              <a:buNone/>
            </a:pPr>
            <a:r>
              <a:rPr lang="en-GB" altLang="en-US" sz="2000" dirty="0"/>
              <a:t>	</a:t>
            </a:r>
          </a:p>
          <a:p>
            <a:pPr>
              <a:spcBef>
                <a:spcPct val="0"/>
              </a:spcBef>
              <a:buClrTx/>
              <a:buSzTx/>
              <a:buNone/>
            </a:pPr>
            <a:r>
              <a:rPr lang="en-GB" altLang="en-US" sz="2000" dirty="0" smtClean="0"/>
              <a:t>	£74k - £60k = £14k </a:t>
            </a:r>
            <a:endParaRPr lang="en-GB" altLang="en-US" sz="2000" strike="sngStrike" dirty="0">
              <a:solidFill>
                <a:srgbClr val="FF0000"/>
              </a:solidFill>
            </a:endParaRPr>
          </a:p>
          <a:p>
            <a:pPr>
              <a:spcBef>
                <a:spcPct val="0"/>
              </a:spcBef>
              <a:buClrTx/>
              <a:buSzTx/>
              <a:buNone/>
            </a:pPr>
            <a:endParaRPr lang="en-GB" altLang="en-US" sz="2000" strike="sngStrike" dirty="0">
              <a:solidFill>
                <a:srgbClr val="FF0000"/>
              </a:solidFill>
            </a:endParaRPr>
          </a:p>
          <a:p>
            <a:pPr marL="0" indent="0">
              <a:buNone/>
            </a:pPr>
            <a:endParaRPr lang="en-GB" sz="2000" dirty="0"/>
          </a:p>
        </p:txBody>
      </p:sp>
    </p:spTree>
    <p:extLst>
      <p:ext uri="{BB962C8B-B14F-4D97-AF65-F5344CB8AC3E}">
        <p14:creationId xmlns:p14="http://schemas.microsoft.com/office/powerpoint/2010/main" val="2378168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Annual </a:t>
            </a:r>
            <a:r>
              <a:rPr lang="en-GB" dirty="0" smtClean="0"/>
              <a:t>Allowance</a:t>
            </a:r>
            <a:br>
              <a:rPr lang="en-GB" dirty="0" smtClean="0"/>
            </a:br>
            <a:r>
              <a:rPr lang="en-GB" dirty="0" smtClean="0"/>
              <a:t>Dual Scheme Membership</a:t>
            </a:r>
            <a:endParaRPr lang="en-GB" dirty="0"/>
          </a:p>
        </p:txBody>
      </p:sp>
      <p:sp>
        <p:nvSpPr>
          <p:cNvPr id="3" name="Content Placeholder 2"/>
          <p:cNvSpPr>
            <a:spLocks noGrp="1"/>
          </p:cNvSpPr>
          <p:nvPr>
            <p:ph idx="1"/>
          </p:nvPr>
        </p:nvSpPr>
        <p:spPr>
          <a:xfrm>
            <a:off x="457200" y="1340768"/>
            <a:ext cx="8534400" cy="4374232"/>
          </a:xfrm>
        </p:spPr>
        <p:txBody>
          <a:bodyPr/>
          <a:lstStyle/>
          <a:p>
            <a:pPr marL="0" lvl="0" indent="0">
              <a:buNone/>
            </a:pPr>
            <a:r>
              <a:rPr lang="en-GB" sz="2000" dirty="0" smtClean="0">
                <a:solidFill>
                  <a:srgbClr val="000000"/>
                </a:solidFill>
              </a:rPr>
              <a:t>Member </a:t>
            </a:r>
            <a:r>
              <a:rPr lang="en-GB" sz="2000" dirty="0">
                <a:solidFill>
                  <a:srgbClr val="000000"/>
                </a:solidFill>
              </a:rPr>
              <a:t>has </a:t>
            </a:r>
            <a:r>
              <a:rPr lang="en-GB" sz="2000" dirty="0" smtClean="0">
                <a:solidFill>
                  <a:srgbClr val="000000"/>
                </a:solidFill>
              </a:rPr>
              <a:t>15 </a:t>
            </a:r>
            <a:r>
              <a:rPr lang="en-GB" sz="2000" dirty="0">
                <a:solidFill>
                  <a:srgbClr val="000000"/>
                </a:solidFill>
              </a:rPr>
              <a:t>years service </a:t>
            </a:r>
            <a:r>
              <a:rPr lang="en-GB" sz="2000" dirty="0" smtClean="0">
                <a:solidFill>
                  <a:srgbClr val="000000"/>
                </a:solidFill>
              </a:rPr>
              <a:t>in the 1995 Scheme at 31/03/2015 </a:t>
            </a:r>
            <a:r>
              <a:rPr lang="en-GB" sz="2000" dirty="0">
                <a:solidFill>
                  <a:srgbClr val="000000"/>
                </a:solidFill>
              </a:rPr>
              <a:t>and has a pensionable salary of </a:t>
            </a:r>
            <a:r>
              <a:rPr lang="en-GB" sz="2000" dirty="0" smtClean="0">
                <a:solidFill>
                  <a:srgbClr val="000000"/>
                </a:solidFill>
              </a:rPr>
              <a:t>£80k at 31/03/2018</a:t>
            </a:r>
            <a:endParaRPr lang="en-GB" sz="2000" dirty="0">
              <a:solidFill>
                <a:srgbClr val="000000"/>
              </a:solidFill>
            </a:endParaRPr>
          </a:p>
          <a:p>
            <a:pPr marL="0" lvl="0" indent="0">
              <a:buNone/>
            </a:pPr>
            <a:r>
              <a:rPr lang="en-GB" sz="2000" dirty="0">
                <a:solidFill>
                  <a:srgbClr val="000000"/>
                </a:solidFill>
              </a:rPr>
              <a:t>Member’s pensionable pay increases to </a:t>
            </a:r>
            <a:r>
              <a:rPr lang="en-GB" sz="2000" dirty="0" smtClean="0">
                <a:solidFill>
                  <a:srgbClr val="000000"/>
                </a:solidFill>
              </a:rPr>
              <a:t>£90k from 01/04/2018</a:t>
            </a:r>
            <a:endParaRPr lang="en-GB" sz="2000" dirty="0">
              <a:solidFill>
                <a:srgbClr val="000000"/>
              </a:solidFill>
            </a:endParaRPr>
          </a:p>
          <a:p>
            <a:pPr marL="0" lvl="0" indent="0">
              <a:buNone/>
            </a:pPr>
            <a:r>
              <a:rPr lang="en-GB" sz="2000" dirty="0">
                <a:solidFill>
                  <a:srgbClr val="000000"/>
                </a:solidFill>
              </a:rPr>
              <a:t>CPI = 2%</a:t>
            </a:r>
          </a:p>
          <a:p>
            <a:pPr lvl="0">
              <a:spcBef>
                <a:spcPct val="0"/>
              </a:spcBef>
              <a:buClrTx/>
              <a:buSzTx/>
              <a:buNone/>
            </a:pPr>
            <a:r>
              <a:rPr lang="en-GB" altLang="en-US" sz="2000" dirty="0">
                <a:solidFill>
                  <a:srgbClr val="000000"/>
                </a:solidFill>
              </a:rPr>
              <a:t>Start of PIP (01/04/2018)</a:t>
            </a:r>
          </a:p>
          <a:p>
            <a:pPr lvl="0">
              <a:spcBef>
                <a:spcPct val="0"/>
              </a:spcBef>
              <a:buClrTx/>
              <a:buSzTx/>
              <a:buNone/>
            </a:pPr>
            <a:endParaRPr lang="en-GB" altLang="en-US" sz="2000" dirty="0">
              <a:solidFill>
                <a:srgbClr val="000000"/>
              </a:solidFill>
            </a:endParaRPr>
          </a:p>
          <a:p>
            <a:pPr lvl="0">
              <a:spcBef>
                <a:spcPct val="0"/>
              </a:spcBef>
              <a:buClrTx/>
              <a:buSzTx/>
              <a:buNone/>
            </a:pPr>
            <a:r>
              <a:rPr lang="en-GB" altLang="en-US" sz="2000" dirty="0">
                <a:solidFill>
                  <a:srgbClr val="000000"/>
                </a:solidFill>
              </a:rPr>
              <a:t>Pension = </a:t>
            </a:r>
            <a:r>
              <a:rPr lang="en-GB" altLang="en-US" sz="2000" dirty="0" smtClean="0">
                <a:solidFill>
                  <a:srgbClr val="000000"/>
                </a:solidFill>
              </a:rPr>
              <a:t>(£80,000 </a:t>
            </a:r>
            <a:r>
              <a:rPr lang="en-GB" altLang="en-US" sz="2000" dirty="0">
                <a:solidFill>
                  <a:srgbClr val="000000"/>
                </a:solidFill>
              </a:rPr>
              <a:t>x </a:t>
            </a:r>
            <a:r>
              <a:rPr lang="en-GB" altLang="en-US" sz="2000" dirty="0" smtClean="0">
                <a:solidFill>
                  <a:srgbClr val="000000"/>
                </a:solidFill>
              </a:rPr>
              <a:t>15/80</a:t>
            </a:r>
            <a:r>
              <a:rPr lang="en-GB" altLang="en-US" sz="2000" dirty="0">
                <a:solidFill>
                  <a:srgbClr val="000000"/>
                </a:solidFill>
              </a:rPr>
              <a:t>) + 2%  = </a:t>
            </a:r>
            <a:r>
              <a:rPr lang="en-GB" altLang="en-US" sz="2000" dirty="0" smtClean="0">
                <a:solidFill>
                  <a:srgbClr val="000000"/>
                </a:solidFill>
              </a:rPr>
              <a:t>£15,300</a:t>
            </a:r>
            <a:endParaRPr lang="en-GB" altLang="en-US" sz="2000" dirty="0">
              <a:solidFill>
                <a:srgbClr val="000000"/>
              </a:solidFill>
            </a:endParaRPr>
          </a:p>
          <a:p>
            <a:pPr lvl="0">
              <a:spcBef>
                <a:spcPct val="0"/>
              </a:spcBef>
              <a:buClrTx/>
              <a:buSzTx/>
              <a:buNone/>
            </a:pPr>
            <a:r>
              <a:rPr lang="en-GB" altLang="en-US" sz="2000" dirty="0">
                <a:solidFill>
                  <a:srgbClr val="000000"/>
                </a:solidFill>
              </a:rPr>
              <a:t>Lump sum = </a:t>
            </a:r>
            <a:r>
              <a:rPr lang="en-GB" altLang="en-US" sz="2000" dirty="0" smtClean="0">
                <a:solidFill>
                  <a:srgbClr val="000000"/>
                </a:solidFill>
              </a:rPr>
              <a:t>£15,300 </a:t>
            </a:r>
            <a:r>
              <a:rPr lang="en-GB" altLang="en-US" sz="2000" dirty="0">
                <a:solidFill>
                  <a:srgbClr val="000000"/>
                </a:solidFill>
              </a:rPr>
              <a:t>x 3 = </a:t>
            </a:r>
            <a:r>
              <a:rPr lang="en-GB" altLang="en-US" sz="2000" dirty="0" smtClean="0">
                <a:solidFill>
                  <a:srgbClr val="000000"/>
                </a:solidFill>
              </a:rPr>
              <a:t>£45,900</a:t>
            </a:r>
            <a:endParaRPr lang="en-GB" altLang="en-US" sz="2000" dirty="0">
              <a:solidFill>
                <a:srgbClr val="000000"/>
              </a:solidFill>
            </a:endParaRPr>
          </a:p>
          <a:p>
            <a:pPr lvl="0">
              <a:spcBef>
                <a:spcPct val="0"/>
              </a:spcBef>
              <a:buClrTx/>
              <a:buSzTx/>
              <a:buNone/>
            </a:pPr>
            <a:endParaRPr lang="en-GB" altLang="en-US" sz="2000" dirty="0">
              <a:solidFill>
                <a:srgbClr val="000000"/>
              </a:solidFill>
            </a:endParaRPr>
          </a:p>
          <a:p>
            <a:pPr lvl="0">
              <a:spcBef>
                <a:spcPct val="0"/>
              </a:spcBef>
              <a:buClrTx/>
              <a:buSzTx/>
              <a:buNone/>
            </a:pPr>
            <a:r>
              <a:rPr lang="en-GB" altLang="en-US" sz="2000" dirty="0">
                <a:solidFill>
                  <a:srgbClr val="000000"/>
                </a:solidFill>
              </a:rPr>
              <a:t>End of PIP (31/03/2019)</a:t>
            </a:r>
          </a:p>
          <a:p>
            <a:pPr lvl="0">
              <a:spcBef>
                <a:spcPct val="0"/>
              </a:spcBef>
              <a:buClrTx/>
              <a:buSzTx/>
              <a:buNone/>
            </a:pPr>
            <a:endParaRPr lang="en-GB" altLang="en-US" sz="2000" dirty="0">
              <a:solidFill>
                <a:srgbClr val="000000"/>
              </a:solidFill>
            </a:endParaRPr>
          </a:p>
          <a:p>
            <a:pPr lvl="0">
              <a:spcBef>
                <a:spcPct val="0"/>
              </a:spcBef>
              <a:buClrTx/>
              <a:buSzTx/>
              <a:buNone/>
            </a:pPr>
            <a:r>
              <a:rPr lang="en-GB" altLang="en-US" sz="2000" dirty="0">
                <a:solidFill>
                  <a:srgbClr val="000000"/>
                </a:solidFill>
              </a:rPr>
              <a:t>Pension = </a:t>
            </a:r>
            <a:r>
              <a:rPr lang="en-GB" altLang="en-US" sz="2000" dirty="0" smtClean="0">
                <a:solidFill>
                  <a:srgbClr val="000000"/>
                </a:solidFill>
              </a:rPr>
              <a:t>(£90,000 </a:t>
            </a:r>
            <a:r>
              <a:rPr lang="en-GB" altLang="en-US" sz="2000" dirty="0">
                <a:solidFill>
                  <a:srgbClr val="000000"/>
                </a:solidFill>
              </a:rPr>
              <a:t>x </a:t>
            </a:r>
            <a:r>
              <a:rPr lang="en-GB" altLang="en-US" sz="2000" dirty="0" smtClean="0">
                <a:solidFill>
                  <a:srgbClr val="000000"/>
                </a:solidFill>
              </a:rPr>
              <a:t>15/80) </a:t>
            </a:r>
            <a:r>
              <a:rPr lang="en-GB" altLang="en-US" sz="2000" dirty="0">
                <a:solidFill>
                  <a:srgbClr val="000000"/>
                </a:solidFill>
              </a:rPr>
              <a:t>= </a:t>
            </a:r>
            <a:r>
              <a:rPr lang="en-GB" altLang="en-US" sz="2000" dirty="0" smtClean="0">
                <a:solidFill>
                  <a:srgbClr val="000000"/>
                </a:solidFill>
              </a:rPr>
              <a:t>£16,875</a:t>
            </a:r>
            <a:endParaRPr lang="en-GB" altLang="en-US" sz="2000" dirty="0">
              <a:solidFill>
                <a:srgbClr val="000000"/>
              </a:solidFill>
            </a:endParaRPr>
          </a:p>
          <a:p>
            <a:pPr lvl="0">
              <a:spcBef>
                <a:spcPct val="0"/>
              </a:spcBef>
              <a:buClrTx/>
              <a:buSzTx/>
              <a:buNone/>
            </a:pPr>
            <a:r>
              <a:rPr lang="en-GB" altLang="en-US" sz="2000" dirty="0">
                <a:solidFill>
                  <a:srgbClr val="000000"/>
                </a:solidFill>
              </a:rPr>
              <a:t>Lump sum = </a:t>
            </a:r>
            <a:r>
              <a:rPr lang="en-GB" altLang="en-US" sz="2000" dirty="0" smtClean="0">
                <a:solidFill>
                  <a:srgbClr val="000000"/>
                </a:solidFill>
              </a:rPr>
              <a:t>£16,875 </a:t>
            </a:r>
            <a:r>
              <a:rPr lang="en-GB" altLang="en-US" sz="2000" dirty="0">
                <a:solidFill>
                  <a:srgbClr val="000000"/>
                </a:solidFill>
              </a:rPr>
              <a:t>x 3 = </a:t>
            </a:r>
            <a:r>
              <a:rPr lang="en-GB" altLang="en-US" sz="2000" dirty="0" smtClean="0">
                <a:solidFill>
                  <a:srgbClr val="000000"/>
                </a:solidFill>
              </a:rPr>
              <a:t>£50,625</a:t>
            </a:r>
            <a:endParaRPr lang="en-GB" altLang="en-US" sz="2400" dirty="0">
              <a:solidFill>
                <a:srgbClr val="000000"/>
              </a:solidFill>
              <a:latin typeface="Times New Roman" pitchFamily="18" charset="0"/>
            </a:endParaRPr>
          </a:p>
          <a:p>
            <a:pPr marL="0" indent="0">
              <a:buNone/>
            </a:pPr>
            <a:endParaRPr lang="en-GB" dirty="0"/>
          </a:p>
        </p:txBody>
      </p:sp>
    </p:spTree>
    <p:extLst>
      <p:ext uri="{BB962C8B-B14F-4D97-AF65-F5344CB8AC3E}">
        <p14:creationId xmlns:p14="http://schemas.microsoft.com/office/powerpoint/2010/main" val="109845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900336"/>
          </a:xfrm>
        </p:spPr>
        <p:txBody>
          <a:bodyPr/>
          <a:lstStyle/>
          <a:p>
            <a:pPr algn="ctr"/>
            <a:r>
              <a:rPr lang="en-GB" dirty="0" smtClean="0">
                <a:solidFill>
                  <a:schemeClr val="bg1"/>
                </a:solidFill>
              </a:rPr>
              <a:t>Topics for Discussion</a:t>
            </a:r>
            <a:endParaRPr lang="en-GB" dirty="0">
              <a:solidFill>
                <a:schemeClr val="bg1"/>
              </a:solidFill>
            </a:endParaRPr>
          </a:p>
        </p:txBody>
      </p:sp>
      <p:sp>
        <p:nvSpPr>
          <p:cNvPr id="3" name="Content Placeholder 2"/>
          <p:cNvSpPr>
            <a:spLocks noGrp="1"/>
          </p:cNvSpPr>
          <p:nvPr>
            <p:ph idx="1"/>
          </p:nvPr>
        </p:nvSpPr>
        <p:spPr>
          <a:xfrm>
            <a:off x="457200" y="980728"/>
            <a:ext cx="8534400" cy="4734272"/>
          </a:xfrm>
        </p:spPr>
        <p:txBody>
          <a:bodyPr/>
          <a:lstStyle/>
          <a:p>
            <a:pPr lvl="0">
              <a:buFont typeface="Wingdings" panose="05000000000000000000" pitchFamily="2" charset="2"/>
              <a:buChar char="§"/>
            </a:pPr>
            <a:r>
              <a:rPr lang="en-GB" dirty="0" smtClean="0">
                <a:solidFill>
                  <a:schemeClr val="bg1"/>
                </a:solidFill>
              </a:rPr>
              <a:t>Scheme Structure</a:t>
            </a:r>
          </a:p>
          <a:p>
            <a:pPr lvl="0">
              <a:buFont typeface="Wingdings" panose="05000000000000000000" pitchFamily="2" charset="2"/>
              <a:buChar char="§"/>
            </a:pPr>
            <a:r>
              <a:rPr lang="en-GB" dirty="0" smtClean="0">
                <a:solidFill>
                  <a:schemeClr val="bg1"/>
                </a:solidFill>
              </a:rPr>
              <a:t>Membership</a:t>
            </a:r>
          </a:p>
          <a:p>
            <a:pPr lvl="0">
              <a:buFont typeface="Wingdings" panose="05000000000000000000" pitchFamily="2" charset="2"/>
              <a:buChar char="§"/>
            </a:pPr>
            <a:r>
              <a:rPr lang="en-GB" dirty="0" smtClean="0">
                <a:solidFill>
                  <a:schemeClr val="bg1"/>
                </a:solidFill>
              </a:rPr>
              <a:t>Pensionable Service</a:t>
            </a:r>
          </a:p>
          <a:p>
            <a:pPr lvl="0">
              <a:buFont typeface="Wingdings" panose="05000000000000000000" pitchFamily="2" charset="2"/>
              <a:buChar char="§"/>
            </a:pPr>
            <a:r>
              <a:rPr lang="en-GB" dirty="0" smtClean="0">
                <a:solidFill>
                  <a:schemeClr val="bg1"/>
                </a:solidFill>
              </a:rPr>
              <a:t>Pensionable Pay</a:t>
            </a:r>
          </a:p>
          <a:p>
            <a:pPr lvl="0">
              <a:buFont typeface="Wingdings" panose="05000000000000000000" pitchFamily="2" charset="2"/>
              <a:buChar char="§"/>
            </a:pPr>
            <a:r>
              <a:rPr lang="en-GB" dirty="0" smtClean="0">
                <a:solidFill>
                  <a:schemeClr val="bg1"/>
                </a:solidFill>
              </a:rPr>
              <a:t>Additional Pension Purchase/ERRBO</a:t>
            </a:r>
          </a:p>
          <a:p>
            <a:pPr lvl="0">
              <a:buFont typeface="Wingdings" panose="05000000000000000000" pitchFamily="2" charset="2"/>
              <a:buChar char="§"/>
            </a:pPr>
            <a:r>
              <a:rPr lang="en-GB" dirty="0" smtClean="0">
                <a:solidFill>
                  <a:schemeClr val="bg1"/>
                </a:solidFill>
              </a:rPr>
              <a:t>Estimate of Benefits</a:t>
            </a:r>
          </a:p>
          <a:p>
            <a:pPr lvl="0">
              <a:buFont typeface="Wingdings" panose="05000000000000000000" pitchFamily="2" charset="2"/>
              <a:buChar char="§"/>
            </a:pPr>
            <a:r>
              <a:rPr lang="en-GB" dirty="0" smtClean="0">
                <a:solidFill>
                  <a:schemeClr val="bg1"/>
                </a:solidFill>
              </a:rPr>
              <a:t>LTA/Annual Allowance</a:t>
            </a:r>
          </a:p>
          <a:p>
            <a:pPr marL="457200" lvl="0" indent="-457200">
              <a:buFont typeface="+mj-lt"/>
              <a:buAutoNum type="arabicPeriod"/>
            </a:pPr>
            <a:endParaRPr lang="en-GB" sz="2000" dirty="0" smtClean="0">
              <a:solidFill>
                <a:srgbClr val="FF0000"/>
              </a:solidFill>
            </a:endParaRPr>
          </a:p>
          <a:p>
            <a:pPr marL="457200" lvl="0" indent="-457200">
              <a:buFont typeface="+mj-lt"/>
              <a:buAutoNum type="arabicPeriod"/>
            </a:pPr>
            <a:endParaRPr lang="en-GB" sz="2000" dirty="0" smtClean="0">
              <a:solidFill>
                <a:srgbClr val="FF0000"/>
              </a:solidFill>
            </a:endParaRPr>
          </a:p>
          <a:p>
            <a:pPr marL="457200" lvl="0" indent="-457200">
              <a:buFont typeface="+mj-lt"/>
              <a:buAutoNum type="arabicPeriod"/>
            </a:pPr>
            <a:endParaRPr lang="en-GB" sz="2000" dirty="0" smtClean="0">
              <a:solidFill>
                <a:schemeClr val="bg1"/>
              </a:solidFill>
            </a:endParaRPr>
          </a:p>
          <a:p>
            <a:pPr marL="457200" lvl="0" indent="-457200">
              <a:buFont typeface="+mj-lt"/>
              <a:buAutoNum type="arabicPeriod"/>
            </a:pPr>
            <a:endParaRPr lang="en-GB" sz="2000" dirty="0" smtClean="0">
              <a:solidFill>
                <a:schemeClr val="bg1"/>
              </a:solidFill>
            </a:endParaRPr>
          </a:p>
          <a:p>
            <a:pPr marL="0" lvl="0" indent="0">
              <a:buNone/>
            </a:pPr>
            <a:endParaRPr lang="en-GB" sz="2000" dirty="0" smtClean="0">
              <a:solidFill>
                <a:schemeClr val="bg1"/>
              </a:solidFill>
            </a:endParaRPr>
          </a:p>
          <a:p>
            <a:pPr marL="0" lvl="0" indent="0">
              <a:buNone/>
            </a:pPr>
            <a:endParaRPr lang="en-GB" sz="2000" dirty="0">
              <a:solidFill>
                <a:schemeClr val="bg1"/>
              </a:solidFill>
            </a:endParaRPr>
          </a:p>
        </p:txBody>
      </p:sp>
    </p:spTree>
    <p:extLst>
      <p:ext uri="{BB962C8B-B14F-4D97-AF65-F5344CB8AC3E}">
        <p14:creationId xmlns:p14="http://schemas.microsoft.com/office/powerpoint/2010/main" val="3245830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0000"/>
                </a:solidFill>
              </a:rPr>
              <a:t>Annual Allowance</a:t>
            </a:r>
            <a:br>
              <a:rPr lang="en-GB" dirty="0">
                <a:solidFill>
                  <a:srgbClr val="000000"/>
                </a:solidFill>
              </a:rPr>
            </a:br>
            <a:r>
              <a:rPr lang="en-GB" dirty="0">
                <a:solidFill>
                  <a:srgbClr val="000000"/>
                </a:solidFill>
              </a:rPr>
              <a:t>Dual Scheme Membership</a:t>
            </a:r>
            <a:endParaRPr lang="en-GB" dirty="0"/>
          </a:p>
        </p:txBody>
      </p:sp>
      <p:sp>
        <p:nvSpPr>
          <p:cNvPr id="3" name="Content Placeholder 2"/>
          <p:cNvSpPr>
            <a:spLocks noGrp="1"/>
          </p:cNvSpPr>
          <p:nvPr>
            <p:ph idx="1"/>
          </p:nvPr>
        </p:nvSpPr>
        <p:spPr>
          <a:xfrm>
            <a:off x="457200" y="1412776"/>
            <a:ext cx="8534400" cy="4302224"/>
          </a:xfrm>
        </p:spPr>
        <p:txBody>
          <a:bodyPr/>
          <a:lstStyle/>
          <a:p>
            <a:pPr marL="0" indent="0">
              <a:buNone/>
            </a:pPr>
            <a:r>
              <a:rPr lang="en-GB" sz="2000" dirty="0" smtClean="0"/>
              <a:t>We</a:t>
            </a:r>
            <a:r>
              <a:rPr lang="en-GB" dirty="0" smtClean="0"/>
              <a:t> </a:t>
            </a:r>
            <a:r>
              <a:rPr lang="en-GB" sz="2000" dirty="0" smtClean="0"/>
              <a:t>now measure the growth in the 2015 scheme benefits</a:t>
            </a:r>
          </a:p>
          <a:p>
            <a:r>
              <a:rPr lang="en-GB" sz="2000" dirty="0" smtClean="0"/>
              <a:t>Assuming the member has built up 3 years pension in the 2015 scheme of £4,500 at 31/03/2018</a:t>
            </a:r>
          </a:p>
          <a:p>
            <a:pPr marL="0" lvl="0" indent="0">
              <a:buNone/>
            </a:pPr>
            <a:r>
              <a:rPr lang="en-GB" sz="2000" dirty="0" smtClean="0">
                <a:solidFill>
                  <a:srgbClr val="000000"/>
                </a:solidFill>
              </a:rPr>
              <a:t>CPI </a:t>
            </a:r>
            <a:r>
              <a:rPr lang="en-GB" sz="2000" dirty="0">
                <a:solidFill>
                  <a:srgbClr val="000000"/>
                </a:solidFill>
              </a:rPr>
              <a:t>= 2%</a:t>
            </a:r>
          </a:p>
          <a:p>
            <a:pPr lvl="0">
              <a:spcBef>
                <a:spcPct val="0"/>
              </a:spcBef>
              <a:buClrTx/>
              <a:buSzTx/>
              <a:buNone/>
            </a:pPr>
            <a:r>
              <a:rPr lang="en-GB" altLang="en-US" sz="2000" dirty="0">
                <a:solidFill>
                  <a:srgbClr val="000000"/>
                </a:solidFill>
              </a:rPr>
              <a:t>Start of PIP (01/04/2018</a:t>
            </a:r>
            <a:r>
              <a:rPr lang="en-GB" altLang="en-US" sz="2000" dirty="0" smtClean="0">
                <a:solidFill>
                  <a:srgbClr val="000000"/>
                </a:solidFill>
              </a:rPr>
              <a:t>)</a:t>
            </a:r>
          </a:p>
          <a:p>
            <a:pPr lvl="0">
              <a:spcBef>
                <a:spcPct val="0"/>
              </a:spcBef>
              <a:buClrTx/>
              <a:buSzTx/>
              <a:buNone/>
            </a:pPr>
            <a:endParaRPr lang="en-GB" altLang="en-US" sz="2000" dirty="0">
              <a:solidFill>
                <a:srgbClr val="000000"/>
              </a:solidFill>
            </a:endParaRPr>
          </a:p>
          <a:p>
            <a:r>
              <a:rPr lang="en-GB" sz="2000" dirty="0" smtClean="0"/>
              <a:t>£4,500 + 2% = £4,590</a:t>
            </a:r>
          </a:p>
          <a:p>
            <a:pPr marL="0" indent="0">
              <a:buNone/>
            </a:pPr>
            <a:endParaRPr lang="en-GB" sz="2000" dirty="0" smtClean="0"/>
          </a:p>
          <a:p>
            <a:pPr marL="0" indent="0">
              <a:buNone/>
            </a:pPr>
            <a:r>
              <a:rPr lang="en-GB" sz="2000" dirty="0" smtClean="0"/>
              <a:t>End of PIP </a:t>
            </a:r>
            <a:endParaRPr lang="en-GB" sz="2000" dirty="0"/>
          </a:p>
          <a:p>
            <a:r>
              <a:rPr lang="en-GB" sz="2000" dirty="0" smtClean="0"/>
              <a:t>£90,000 / 54 = £1,666 + £4,590 = £6,256</a:t>
            </a:r>
            <a:endParaRPr lang="en-GB" sz="2000" dirty="0"/>
          </a:p>
        </p:txBody>
      </p:sp>
    </p:spTree>
    <p:extLst>
      <p:ext uri="{BB962C8B-B14F-4D97-AF65-F5344CB8AC3E}">
        <p14:creationId xmlns:p14="http://schemas.microsoft.com/office/powerpoint/2010/main" val="1878000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0000"/>
                </a:solidFill>
              </a:rPr>
              <a:t>Annual Allowance</a:t>
            </a:r>
            <a:br>
              <a:rPr lang="en-GB" dirty="0">
                <a:solidFill>
                  <a:srgbClr val="000000"/>
                </a:solidFill>
              </a:rPr>
            </a:br>
            <a:r>
              <a:rPr lang="en-GB" dirty="0">
                <a:solidFill>
                  <a:srgbClr val="000000"/>
                </a:solidFill>
              </a:rPr>
              <a:t>Dual Scheme Membership</a:t>
            </a:r>
            <a:endParaRPr lang="en-GB" dirty="0"/>
          </a:p>
        </p:txBody>
      </p:sp>
      <p:sp>
        <p:nvSpPr>
          <p:cNvPr id="3" name="Content Placeholder 2"/>
          <p:cNvSpPr>
            <a:spLocks noGrp="1"/>
          </p:cNvSpPr>
          <p:nvPr>
            <p:ph idx="1"/>
          </p:nvPr>
        </p:nvSpPr>
        <p:spPr>
          <a:xfrm>
            <a:off x="457200" y="1196752"/>
            <a:ext cx="8534400" cy="4518248"/>
          </a:xfrm>
        </p:spPr>
        <p:txBody>
          <a:bodyPr/>
          <a:lstStyle/>
          <a:p>
            <a:pPr marL="0" indent="0">
              <a:buNone/>
            </a:pPr>
            <a:r>
              <a:rPr lang="en-GB" sz="2000" dirty="0" smtClean="0"/>
              <a:t>We</a:t>
            </a:r>
            <a:r>
              <a:rPr lang="en-GB" dirty="0" smtClean="0"/>
              <a:t> </a:t>
            </a:r>
            <a:r>
              <a:rPr lang="en-GB" sz="2000" dirty="0" smtClean="0"/>
              <a:t>now measure the growth across both Schemes </a:t>
            </a:r>
          </a:p>
          <a:p>
            <a:pPr marL="0" indent="0">
              <a:buNone/>
            </a:pPr>
            <a:endParaRPr lang="en-GB" sz="2000" dirty="0"/>
          </a:p>
          <a:p>
            <a:pPr marL="0" indent="0">
              <a:buNone/>
            </a:pPr>
            <a:r>
              <a:rPr lang="en-GB" sz="2000" dirty="0" smtClean="0"/>
              <a:t>1995 Scheme </a:t>
            </a:r>
          </a:p>
          <a:p>
            <a:pPr marL="0" indent="0">
              <a:buNone/>
            </a:pPr>
            <a:r>
              <a:rPr lang="en-GB" sz="2000" dirty="0" smtClean="0"/>
              <a:t>Pension = £16,875 - £15,300 = £1,575 increase</a:t>
            </a:r>
          </a:p>
          <a:p>
            <a:pPr marL="0" indent="0">
              <a:buNone/>
            </a:pPr>
            <a:r>
              <a:rPr lang="en-GB" sz="2000" dirty="0" smtClean="0"/>
              <a:t>Lump Sum = £50,625 - £45,900 = £4,725 increase</a:t>
            </a:r>
          </a:p>
          <a:p>
            <a:pPr marL="0" indent="0">
              <a:buNone/>
            </a:pPr>
            <a:endParaRPr lang="en-GB" sz="2000" dirty="0"/>
          </a:p>
          <a:p>
            <a:pPr marL="0" indent="0">
              <a:buNone/>
            </a:pPr>
            <a:r>
              <a:rPr lang="en-GB" sz="2000" dirty="0" smtClean="0"/>
              <a:t>2015 Scheme </a:t>
            </a:r>
          </a:p>
          <a:p>
            <a:pPr marL="0" indent="0">
              <a:buNone/>
            </a:pPr>
            <a:r>
              <a:rPr lang="en-GB" sz="2000" dirty="0" smtClean="0"/>
              <a:t>Pension = £6,256 - £4,590 = £1,666</a:t>
            </a:r>
          </a:p>
          <a:p>
            <a:pPr marL="0" indent="0">
              <a:buNone/>
            </a:pPr>
            <a:endParaRPr lang="en-GB" sz="2000" dirty="0"/>
          </a:p>
          <a:p>
            <a:pPr marL="0" indent="0">
              <a:buNone/>
            </a:pPr>
            <a:r>
              <a:rPr lang="en-GB" sz="2000" dirty="0" smtClean="0"/>
              <a:t>Total Growth for AA Purposes</a:t>
            </a:r>
          </a:p>
          <a:p>
            <a:pPr marL="0" indent="0">
              <a:buNone/>
            </a:pPr>
            <a:r>
              <a:rPr lang="en-GB" sz="2000" dirty="0" smtClean="0"/>
              <a:t>Pension £1,575 + £1,666 x 16 = </a:t>
            </a:r>
            <a:r>
              <a:rPr lang="en-GB" sz="2000" b="1" dirty="0" smtClean="0">
                <a:solidFill>
                  <a:srgbClr val="FF0000"/>
                </a:solidFill>
              </a:rPr>
              <a:t>£51,856</a:t>
            </a:r>
          </a:p>
          <a:p>
            <a:pPr marL="0" indent="0">
              <a:buNone/>
            </a:pPr>
            <a:r>
              <a:rPr lang="en-GB" sz="2000" dirty="0" smtClean="0"/>
              <a:t>Lump Sum </a:t>
            </a:r>
            <a:r>
              <a:rPr lang="en-GB" sz="2000" b="1" dirty="0" smtClean="0">
                <a:solidFill>
                  <a:srgbClr val="FF0000"/>
                </a:solidFill>
              </a:rPr>
              <a:t>£4,725</a:t>
            </a:r>
          </a:p>
        </p:txBody>
      </p:sp>
    </p:spTree>
    <p:extLst>
      <p:ext uri="{BB962C8B-B14F-4D97-AF65-F5344CB8AC3E}">
        <p14:creationId xmlns:p14="http://schemas.microsoft.com/office/powerpoint/2010/main" val="4123996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When Can I Retire?</a:t>
            </a:r>
            <a:br>
              <a:rPr lang="en-GB" dirty="0" smtClean="0"/>
            </a:br>
            <a:r>
              <a:rPr lang="en-GB" dirty="0" smtClean="0"/>
              <a:t>1995/2015 Section Benefits</a:t>
            </a:r>
            <a:endParaRPr lang="en-GB" dirty="0"/>
          </a:p>
        </p:txBody>
      </p:sp>
      <p:sp>
        <p:nvSpPr>
          <p:cNvPr id="3" name="Content Placeholder 2"/>
          <p:cNvSpPr>
            <a:spLocks noGrp="1"/>
          </p:cNvSpPr>
          <p:nvPr>
            <p:ph idx="1"/>
          </p:nvPr>
        </p:nvSpPr>
        <p:spPr>
          <a:xfrm>
            <a:off x="457200" y="1484784"/>
            <a:ext cx="8534400" cy="4230216"/>
          </a:xfrm>
        </p:spPr>
        <p:txBody>
          <a:bodyPr/>
          <a:lstStyle/>
          <a:p>
            <a:r>
              <a:rPr lang="en-GB" sz="2000" dirty="0" smtClean="0"/>
              <a:t>The earliest retirement age in the 1995 Section of the scheme is Age 50 (if you have service prior 06/04/2006) otherwise age 55.</a:t>
            </a:r>
          </a:p>
          <a:p>
            <a:pPr marL="0" indent="0">
              <a:buNone/>
            </a:pPr>
            <a:endParaRPr lang="en-GB" sz="2000" dirty="0" smtClean="0"/>
          </a:p>
          <a:p>
            <a:r>
              <a:rPr lang="en-GB" sz="2000" dirty="0" smtClean="0"/>
              <a:t>If you retire and claim your benefits before your NRA of 60 then they will be reduced</a:t>
            </a:r>
          </a:p>
          <a:p>
            <a:pPr marL="0" indent="0">
              <a:buNone/>
            </a:pPr>
            <a:endParaRPr lang="en-GB" sz="2000" dirty="0" smtClean="0"/>
          </a:p>
          <a:p>
            <a:r>
              <a:rPr lang="en-GB" sz="2000" dirty="0">
                <a:solidFill>
                  <a:srgbClr val="000000"/>
                </a:solidFill>
              </a:rPr>
              <a:t>In the 2015 scheme your Normal Retirement Age (NRA) is linked to your State Pension Age (SPA</a:t>
            </a:r>
            <a:r>
              <a:rPr lang="en-GB" sz="2000" dirty="0" smtClean="0">
                <a:solidFill>
                  <a:srgbClr val="000000"/>
                </a:solidFill>
              </a:rPr>
              <a:t>)</a:t>
            </a:r>
          </a:p>
          <a:p>
            <a:endParaRPr lang="en-GB" sz="2000" dirty="0">
              <a:solidFill>
                <a:srgbClr val="000000"/>
              </a:solidFill>
            </a:endParaRPr>
          </a:p>
          <a:p>
            <a:pPr lvl="0"/>
            <a:r>
              <a:rPr lang="en-GB" sz="2000" dirty="0">
                <a:solidFill>
                  <a:srgbClr val="000000"/>
                </a:solidFill>
              </a:rPr>
              <a:t>The earliest retirement age in the 2015 Section of the scheme is Age 55.</a:t>
            </a:r>
          </a:p>
          <a:p>
            <a:endParaRPr lang="en-GB" sz="2000" dirty="0">
              <a:solidFill>
                <a:srgbClr val="000000"/>
              </a:solidFill>
            </a:endParaRPr>
          </a:p>
          <a:p>
            <a:endParaRPr lang="en-GB" sz="2000" dirty="0" smtClean="0"/>
          </a:p>
          <a:p>
            <a:pPr marL="0" indent="0">
              <a:buNone/>
            </a:pPr>
            <a:endParaRPr lang="en-GB" sz="2000" dirty="0" smtClean="0"/>
          </a:p>
          <a:p>
            <a:endParaRPr lang="en-GB" sz="2000" dirty="0"/>
          </a:p>
        </p:txBody>
      </p:sp>
    </p:spTree>
    <p:extLst>
      <p:ext uri="{BB962C8B-B14F-4D97-AF65-F5344CB8AC3E}">
        <p14:creationId xmlns:p14="http://schemas.microsoft.com/office/powerpoint/2010/main" val="1613332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Reduction Factors</a:t>
            </a:r>
            <a:br>
              <a:rPr lang="en-GB" dirty="0" smtClean="0"/>
            </a:br>
            <a:r>
              <a:rPr lang="en-GB" dirty="0" smtClean="0"/>
              <a:t>1995 Section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54411240"/>
              </p:ext>
            </p:extLst>
          </p:nvPr>
        </p:nvGraphicFramePr>
        <p:xfrm>
          <a:off x="467544" y="2060848"/>
          <a:ext cx="8363267" cy="741680"/>
        </p:xfrm>
        <a:graphic>
          <a:graphicData uri="http://schemas.openxmlformats.org/drawingml/2006/table">
            <a:tbl>
              <a:tblPr firstRow="1" bandRow="1">
                <a:tableStyleId>{5C22544A-7EE6-4342-B048-85BDC9FD1C3A}</a:tableStyleId>
              </a:tblPr>
              <a:tblGrid>
                <a:gridCol w="760297"/>
                <a:gridCol w="760297"/>
                <a:gridCol w="760297"/>
                <a:gridCol w="760297"/>
                <a:gridCol w="760297"/>
                <a:gridCol w="760297"/>
                <a:gridCol w="760297"/>
                <a:gridCol w="760297"/>
                <a:gridCol w="760297"/>
                <a:gridCol w="760297"/>
                <a:gridCol w="760297"/>
              </a:tblGrid>
              <a:tr h="370840">
                <a:tc>
                  <a:txBody>
                    <a:bodyPr/>
                    <a:lstStyle/>
                    <a:p>
                      <a:r>
                        <a:rPr lang="en-GB" sz="1400" dirty="0" smtClean="0">
                          <a:solidFill>
                            <a:schemeClr val="tx2"/>
                          </a:solidFill>
                        </a:rPr>
                        <a:t>Age</a:t>
                      </a:r>
                      <a:endParaRPr lang="en-GB" sz="1400" dirty="0">
                        <a:solidFill>
                          <a:schemeClr val="tx2"/>
                        </a:solidFill>
                      </a:endParaRPr>
                    </a:p>
                  </a:txBody>
                  <a:tcPr/>
                </a:tc>
                <a:tc>
                  <a:txBody>
                    <a:bodyPr/>
                    <a:lstStyle/>
                    <a:p>
                      <a:r>
                        <a:rPr lang="en-GB" sz="1500" dirty="0" smtClean="0">
                          <a:solidFill>
                            <a:schemeClr val="tx2"/>
                          </a:solidFill>
                        </a:rPr>
                        <a:t>50</a:t>
                      </a:r>
                      <a:endParaRPr lang="en-GB" sz="1500" dirty="0">
                        <a:solidFill>
                          <a:schemeClr val="tx2"/>
                        </a:solidFill>
                      </a:endParaRPr>
                    </a:p>
                  </a:txBody>
                  <a:tcPr/>
                </a:tc>
                <a:tc>
                  <a:txBody>
                    <a:bodyPr/>
                    <a:lstStyle/>
                    <a:p>
                      <a:r>
                        <a:rPr lang="en-GB" sz="1500" dirty="0" smtClean="0">
                          <a:solidFill>
                            <a:schemeClr val="tx2"/>
                          </a:solidFill>
                        </a:rPr>
                        <a:t>51</a:t>
                      </a:r>
                      <a:endParaRPr lang="en-GB" sz="1500" dirty="0">
                        <a:solidFill>
                          <a:schemeClr val="tx2"/>
                        </a:solidFill>
                      </a:endParaRPr>
                    </a:p>
                  </a:txBody>
                  <a:tcPr/>
                </a:tc>
                <a:tc>
                  <a:txBody>
                    <a:bodyPr/>
                    <a:lstStyle/>
                    <a:p>
                      <a:r>
                        <a:rPr lang="en-GB" sz="1500" dirty="0" smtClean="0">
                          <a:solidFill>
                            <a:schemeClr val="tx2"/>
                          </a:solidFill>
                        </a:rPr>
                        <a:t>52</a:t>
                      </a:r>
                      <a:endParaRPr lang="en-GB" sz="1500" dirty="0">
                        <a:solidFill>
                          <a:schemeClr val="tx2"/>
                        </a:solidFill>
                      </a:endParaRPr>
                    </a:p>
                  </a:txBody>
                  <a:tcPr/>
                </a:tc>
                <a:tc>
                  <a:txBody>
                    <a:bodyPr/>
                    <a:lstStyle/>
                    <a:p>
                      <a:r>
                        <a:rPr lang="en-GB" sz="1500" dirty="0" smtClean="0">
                          <a:solidFill>
                            <a:schemeClr val="tx2"/>
                          </a:solidFill>
                        </a:rPr>
                        <a:t>53</a:t>
                      </a:r>
                      <a:endParaRPr lang="en-GB" sz="1500" dirty="0">
                        <a:solidFill>
                          <a:schemeClr val="tx2"/>
                        </a:solidFill>
                      </a:endParaRPr>
                    </a:p>
                  </a:txBody>
                  <a:tcPr/>
                </a:tc>
                <a:tc>
                  <a:txBody>
                    <a:bodyPr/>
                    <a:lstStyle/>
                    <a:p>
                      <a:r>
                        <a:rPr lang="en-GB" sz="1500" dirty="0" smtClean="0">
                          <a:solidFill>
                            <a:schemeClr val="tx2"/>
                          </a:solidFill>
                        </a:rPr>
                        <a:t>54</a:t>
                      </a:r>
                      <a:endParaRPr lang="en-GB" sz="1500" dirty="0">
                        <a:solidFill>
                          <a:schemeClr val="tx2"/>
                        </a:solidFill>
                      </a:endParaRPr>
                    </a:p>
                  </a:txBody>
                  <a:tcPr/>
                </a:tc>
                <a:tc>
                  <a:txBody>
                    <a:bodyPr/>
                    <a:lstStyle/>
                    <a:p>
                      <a:r>
                        <a:rPr lang="en-GB" sz="1500" dirty="0" smtClean="0">
                          <a:solidFill>
                            <a:schemeClr val="tx2"/>
                          </a:solidFill>
                        </a:rPr>
                        <a:t>55</a:t>
                      </a:r>
                      <a:endParaRPr lang="en-GB" sz="1500" dirty="0">
                        <a:solidFill>
                          <a:schemeClr val="tx2"/>
                        </a:solidFill>
                      </a:endParaRPr>
                    </a:p>
                  </a:txBody>
                  <a:tcPr/>
                </a:tc>
                <a:tc>
                  <a:txBody>
                    <a:bodyPr/>
                    <a:lstStyle/>
                    <a:p>
                      <a:r>
                        <a:rPr lang="en-GB" sz="1500" dirty="0" smtClean="0">
                          <a:solidFill>
                            <a:schemeClr val="tx2"/>
                          </a:solidFill>
                        </a:rPr>
                        <a:t>56</a:t>
                      </a:r>
                      <a:endParaRPr lang="en-GB" sz="1500" dirty="0">
                        <a:solidFill>
                          <a:schemeClr val="tx2"/>
                        </a:solidFill>
                      </a:endParaRPr>
                    </a:p>
                  </a:txBody>
                  <a:tcPr/>
                </a:tc>
                <a:tc>
                  <a:txBody>
                    <a:bodyPr/>
                    <a:lstStyle/>
                    <a:p>
                      <a:r>
                        <a:rPr lang="en-GB" sz="1500" dirty="0" smtClean="0">
                          <a:solidFill>
                            <a:schemeClr val="tx2"/>
                          </a:solidFill>
                        </a:rPr>
                        <a:t>57</a:t>
                      </a:r>
                      <a:endParaRPr lang="en-GB" sz="1500" dirty="0">
                        <a:solidFill>
                          <a:schemeClr val="tx2"/>
                        </a:solidFill>
                      </a:endParaRPr>
                    </a:p>
                  </a:txBody>
                  <a:tcPr/>
                </a:tc>
                <a:tc>
                  <a:txBody>
                    <a:bodyPr/>
                    <a:lstStyle/>
                    <a:p>
                      <a:r>
                        <a:rPr lang="en-GB" sz="1500" dirty="0" smtClean="0">
                          <a:solidFill>
                            <a:schemeClr val="tx2"/>
                          </a:solidFill>
                        </a:rPr>
                        <a:t>58</a:t>
                      </a:r>
                      <a:endParaRPr lang="en-GB" sz="1500" dirty="0">
                        <a:solidFill>
                          <a:schemeClr val="tx2"/>
                        </a:solidFill>
                      </a:endParaRPr>
                    </a:p>
                  </a:txBody>
                  <a:tcPr/>
                </a:tc>
                <a:tc>
                  <a:txBody>
                    <a:bodyPr/>
                    <a:lstStyle/>
                    <a:p>
                      <a:r>
                        <a:rPr lang="en-GB" sz="1500" dirty="0" smtClean="0">
                          <a:solidFill>
                            <a:schemeClr val="tx2"/>
                          </a:solidFill>
                        </a:rPr>
                        <a:t>59</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0.639</a:t>
                      </a:r>
                      <a:endParaRPr lang="en-GB" sz="1500" b="1" dirty="0"/>
                    </a:p>
                  </a:txBody>
                  <a:tcPr/>
                </a:tc>
                <a:tc>
                  <a:txBody>
                    <a:bodyPr/>
                    <a:lstStyle/>
                    <a:p>
                      <a:r>
                        <a:rPr lang="en-GB" sz="1500" b="1" dirty="0" smtClean="0"/>
                        <a:t>0.665</a:t>
                      </a:r>
                      <a:endParaRPr lang="en-GB" sz="1500" b="1" dirty="0"/>
                    </a:p>
                  </a:txBody>
                  <a:tcPr/>
                </a:tc>
                <a:tc>
                  <a:txBody>
                    <a:bodyPr/>
                    <a:lstStyle/>
                    <a:p>
                      <a:r>
                        <a:rPr lang="en-GB" sz="1500" b="1" dirty="0" smtClean="0"/>
                        <a:t>0.692</a:t>
                      </a:r>
                      <a:endParaRPr lang="en-GB" sz="1500" b="1" dirty="0"/>
                    </a:p>
                  </a:txBody>
                  <a:tcPr/>
                </a:tc>
                <a:tc>
                  <a:txBody>
                    <a:bodyPr/>
                    <a:lstStyle/>
                    <a:p>
                      <a:r>
                        <a:rPr lang="en-GB" sz="1500" b="1" dirty="0" smtClean="0"/>
                        <a:t>0.722</a:t>
                      </a:r>
                      <a:endParaRPr lang="en-GB" sz="1500" b="1" dirty="0"/>
                    </a:p>
                  </a:txBody>
                  <a:tcPr/>
                </a:tc>
                <a:tc>
                  <a:txBody>
                    <a:bodyPr/>
                    <a:lstStyle/>
                    <a:p>
                      <a:r>
                        <a:rPr lang="en-GB" sz="1500" b="1" dirty="0" smtClean="0"/>
                        <a:t>0.754</a:t>
                      </a:r>
                      <a:endParaRPr lang="en-GB" sz="1500" b="1" dirty="0"/>
                    </a:p>
                  </a:txBody>
                  <a:tcPr/>
                </a:tc>
                <a:tc>
                  <a:txBody>
                    <a:bodyPr/>
                    <a:lstStyle/>
                    <a:p>
                      <a:r>
                        <a:rPr lang="en-GB" sz="1500" b="1" dirty="0" smtClean="0"/>
                        <a:t>0.790</a:t>
                      </a:r>
                      <a:endParaRPr lang="en-GB" sz="1500" b="1" dirty="0"/>
                    </a:p>
                  </a:txBody>
                  <a:tcPr/>
                </a:tc>
                <a:tc>
                  <a:txBody>
                    <a:bodyPr/>
                    <a:lstStyle/>
                    <a:p>
                      <a:r>
                        <a:rPr lang="en-GB" sz="1500" b="1" dirty="0" smtClean="0"/>
                        <a:t>0.827</a:t>
                      </a:r>
                      <a:endParaRPr lang="en-GB" sz="1500" b="1" dirty="0"/>
                    </a:p>
                  </a:txBody>
                  <a:tcPr/>
                </a:tc>
                <a:tc>
                  <a:txBody>
                    <a:bodyPr/>
                    <a:lstStyle/>
                    <a:p>
                      <a:r>
                        <a:rPr lang="en-GB" sz="1500" b="1" dirty="0" smtClean="0"/>
                        <a:t>0.867</a:t>
                      </a:r>
                      <a:endParaRPr lang="en-GB" sz="1500" b="1" dirty="0"/>
                    </a:p>
                  </a:txBody>
                  <a:tcPr/>
                </a:tc>
                <a:tc>
                  <a:txBody>
                    <a:bodyPr/>
                    <a:lstStyle/>
                    <a:p>
                      <a:r>
                        <a:rPr lang="en-GB" sz="1500" b="1" dirty="0" smtClean="0"/>
                        <a:t>0.909</a:t>
                      </a:r>
                      <a:endParaRPr lang="en-GB" sz="1500" b="1" dirty="0"/>
                    </a:p>
                  </a:txBody>
                  <a:tcPr/>
                </a:tc>
                <a:tc>
                  <a:txBody>
                    <a:bodyPr/>
                    <a:lstStyle/>
                    <a:p>
                      <a:r>
                        <a:rPr lang="en-GB" sz="1500" b="1" dirty="0" smtClean="0"/>
                        <a:t>0.954</a:t>
                      </a:r>
                      <a:endParaRPr lang="en-GB" sz="1500" b="1" dirty="0"/>
                    </a:p>
                  </a:txBody>
                  <a:tcPr/>
                </a:tc>
              </a:tr>
            </a:tbl>
          </a:graphicData>
        </a:graphic>
      </p:graphicFrame>
      <p:sp>
        <p:nvSpPr>
          <p:cNvPr id="8" name="TextBox 7"/>
          <p:cNvSpPr txBox="1"/>
          <p:nvPr/>
        </p:nvSpPr>
        <p:spPr>
          <a:xfrm>
            <a:off x="467544" y="1516142"/>
            <a:ext cx="3960440" cy="400110"/>
          </a:xfrm>
          <a:prstGeom prst="rect">
            <a:avLst/>
          </a:prstGeom>
          <a:noFill/>
        </p:spPr>
        <p:txBody>
          <a:bodyPr wrap="square" rtlCol="0">
            <a:spAutoFit/>
          </a:bodyPr>
          <a:lstStyle/>
          <a:p>
            <a:r>
              <a:rPr lang="en-GB" sz="2000" b="1" dirty="0" smtClean="0"/>
              <a:t>Pension Reduction Factors</a:t>
            </a:r>
            <a:endParaRPr lang="en-GB" sz="2000" b="1" dirty="0"/>
          </a:p>
        </p:txBody>
      </p:sp>
      <p:sp>
        <p:nvSpPr>
          <p:cNvPr id="10" name="TextBox 9"/>
          <p:cNvSpPr txBox="1"/>
          <p:nvPr/>
        </p:nvSpPr>
        <p:spPr>
          <a:xfrm>
            <a:off x="445773" y="3429000"/>
            <a:ext cx="3960440" cy="400110"/>
          </a:xfrm>
          <a:prstGeom prst="rect">
            <a:avLst/>
          </a:prstGeom>
          <a:noFill/>
        </p:spPr>
        <p:txBody>
          <a:bodyPr wrap="square" rtlCol="0">
            <a:spAutoFit/>
          </a:bodyPr>
          <a:lstStyle/>
          <a:p>
            <a:r>
              <a:rPr lang="en-GB" sz="2000" b="1" dirty="0" smtClean="0"/>
              <a:t>Lump Sum Reduction Factors</a:t>
            </a:r>
            <a:endParaRPr lang="en-GB" sz="2000" b="1" dirty="0"/>
          </a:p>
        </p:txBody>
      </p:sp>
      <p:graphicFrame>
        <p:nvGraphicFramePr>
          <p:cNvPr id="11" name="Content Placeholder 5"/>
          <p:cNvGraphicFramePr>
            <a:graphicFrameLocks/>
          </p:cNvGraphicFramePr>
          <p:nvPr>
            <p:extLst>
              <p:ext uri="{D42A27DB-BD31-4B8C-83A1-F6EECF244321}">
                <p14:modId xmlns:p14="http://schemas.microsoft.com/office/powerpoint/2010/main" val="3099881142"/>
              </p:ext>
            </p:extLst>
          </p:nvPr>
        </p:nvGraphicFramePr>
        <p:xfrm>
          <a:off x="436196" y="4221088"/>
          <a:ext cx="8363267" cy="741680"/>
        </p:xfrm>
        <a:graphic>
          <a:graphicData uri="http://schemas.openxmlformats.org/drawingml/2006/table">
            <a:tbl>
              <a:tblPr firstRow="1" bandRow="1">
                <a:tableStyleId>{5C22544A-7EE6-4342-B048-85BDC9FD1C3A}</a:tableStyleId>
              </a:tblPr>
              <a:tblGrid>
                <a:gridCol w="760297"/>
                <a:gridCol w="760297"/>
                <a:gridCol w="760297"/>
                <a:gridCol w="760297"/>
                <a:gridCol w="760297"/>
                <a:gridCol w="760297"/>
                <a:gridCol w="760297"/>
                <a:gridCol w="760297"/>
                <a:gridCol w="760297"/>
                <a:gridCol w="760297"/>
                <a:gridCol w="760297"/>
              </a:tblGrid>
              <a:tr h="370840">
                <a:tc>
                  <a:txBody>
                    <a:bodyPr/>
                    <a:lstStyle/>
                    <a:p>
                      <a:r>
                        <a:rPr lang="en-GB" sz="1400" dirty="0" smtClean="0">
                          <a:solidFill>
                            <a:schemeClr val="tx2"/>
                          </a:solidFill>
                        </a:rPr>
                        <a:t>Age</a:t>
                      </a:r>
                      <a:endParaRPr lang="en-GB" sz="1400" dirty="0">
                        <a:solidFill>
                          <a:schemeClr val="tx2"/>
                        </a:solidFill>
                      </a:endParaRPr>
                    </a:p>
                  </a:txBody>
                  <a:tcPr/>
                </a:tc>
                <a:tc>
                  <a:txBody>
                    <a:bodyPr/>
                    <a:lstStyle/>
                    <a:p>
                      <a:r>
                        <a:rPr lang="en-GB" sz="1500" dirty="0" smtClean="0">
                          <a:solidFill>
                            <a:schemeClr val="tx2"/>
                          </a:solidFill>
                        </a:rPr>
                        <a:t>50</a:t>
                      </a:r>
                      <a:endParaRPr lang="en-GB" sz="1500" dirty="0">
                        <a:solidFill>
                          <a:schemeClr val="tx2"/>
                        </a:solidFill>
                      </a:endParaRPr>
                    </a:p>
                  </a:txBody>
                  <a:tcPr/>
                </a:tc>
                <a:tc>
                  <a:txBody>
                    <a:bodyPr/>
                    <a:lstStyle/>
                    <a:p>
                      <a:r>
                        <a:rPr lang="en-GB" sz="1500" dirty="0" smtClean="0">
                          <a:solidFill>
                            <a:schemeClr val="tx2"/>
                          </a:solidFill>
                        </a:rPr>
                        <a:t>51</a:t>
                      </a:r>
                      <a:endParaRPr lang="en-GB" sz="1500" dirty="0">
                        <a:solidFill>
                          <a:schemeClr val="tx2"/>
                        </a:solidFill>
                      </a:endParaRPr>
                    </a:p>
                  </a:txBody>
                  <a:tcPr/>
                </a:tc>
                <a:tc>
                  <a:txBody>
                    <a:bodyPr/>
                    <a:lstStyle/>
                    <a:p>
                      <a:r>
                        <a:rPr lang="en-GB" sz="1500" dirty="0" smtClean="0">
                          <a:solidFill>
                            <a:schemeClr val="tx2"/>
                          </a:solidFill>
                        </a:rPr>
                        <a:t>52</a:t>
                      </a:r>
                      <a:endParaRPr lang="en-GB" sz="1500" dirty="0">
                        <a:solidFill>
                          <a:schemeClr val="tx2"/>
                        </a:solidFill>
                      </a:endParaRPr>
                    </a:p>
                  </a:txBody>
                  <a:tcPr/>
                </a:tc>
                <a:tc>
                  <a:txBody>
                    <a:bodyPr/>
                    <a:lstStyle/>
                    <a:p>
                      <a:r>
                        <a:rPr lang="en-GB" sz="1500" dirty="0" smtClean="0">
                          <a:solidFill>
                            <a:schemeClr val="tx2"/>
                          </a:solidFill>
                        </a:rPr>
                        <a:t>53</a:t>
                      </a:r>
                      <a:endParaRPr lang="en-GB" sz="1500" dirty="0">
                        <a:solidFill>
                          <a:schemeClr val="tx2"/>
                        </a:solidFill>
                      </a:endParaRPr>
                    </a:p>
                  </a:txBody>
                  <a:tcPr/>
                </a:tc>
                <a:tc>
                  <a:txBody>
                    <a:bodyPr/>
                    <a:lstStyle/>
                    <a:p>
                      <a:r>
                        <a:rPr lang="en-GB" sz="1500" dirty="0" smtClean="0">
                          <a:solidFill>
                            <a:schemeClr val="tx2"/>
                          </a:solidFill>
                        </a:rPr>
                        <a:t>54</a:t>
                      </a:r>
                      <a:endParaRPr lang="en-GB" sz="1500" dirty="0">
                        <a:solidFill>
                          <a:schemeClr val="tx2"/>
                        </a:solidFill>
                      </a:endParaRPr>
                    </a:p>
                  </a:txBody>
                  <a:tcPr/>
                </a:tc>
                <a:tc>
                  <a:txBody>
                    <a:bodyPr/>
                    <a:lstStyle/>
                    <a:p>
                      <a:r>
                        <a:rPr lang="en-GB" sz="1500" dirty="0" smtClean="0">
                          <a:solidFill>
                            <a:schemeClr val="tx2"/>
                          </a:solidFill>
                        </a:rPr>
                        <a:t>55</a:t>
                      </a:r>
                      <a:endParaRPr lang="en-GB" sz="1500" dirty="0">
                        <a:solidFill>
                          <a:schemeClr val="tx2"/>
                        </a:solidFill>
                      </a:endParaRPr>
                    </a:p>
                  </a:txBody>
                  <a:tcPr/>
                </a:tc>
                <a:tc>
                  <a:txBody>
                    <a:bodyPr/>
                    <a:lstStyle/>
                    <a:p>
                      <a:r>
                        <a:rPr lang="en-GB" sz="1500" dirty="0" smtClean="0">
                          <a:solidFill>
                            <a:schemeClr val="tx2"/>
                          </a:solidFill>
                        </a:rPr>
                        <a:t>56</a:t>
                      </a:r>
                      <a:endParaRPr lang="en-GB" sz="1500" dirty="0">
                        <a:solidFill>
                          <a:schemeClr val="tx2"/>
                        </a:solidFill>
                      </a:endParaRPr>
                    </a:p>
                  </a:txBody>
                  <a:tcPr/>
                </a:tc>
                <a:tc>
                  <a:txBody>
                    <a:bodyPr/>
                    <a:lstStyle/>
                    <a:p>
                      <a:r>
                        <a:rPr lang="en-GB" sz="1500" dirty="0" smtClean="0">
                          <a:solidFill>
                            <a:schemeClr val="tx2"/>
                          </a:solidFill>
                        </a:rPr>
                        <a:t>57</a:t>
                      </a:r>
                      <a:endParaRPr lang="en-GB" sz="1500" dirty="0">
                        <a:solidFill>
                          <a:schemeClr val="tx2"/>
                        </a:solidFill>
                      </a:endParaRPr>
                    </a:p>
                  </a:txBody>
                  <a:tcPr/>
                </a:tc>
                <a:tc>
                  <a:txBody>
                    <a:bodyPr/>
                    <a:lstStyle/>
                    <a:p>
                      <a:r>
                        <a:rPr lang="en-GB" sz="1500" dirty="0" smtClean="0">
                          <a:solidFill>
                            <a:schemeClr val="tx2"/>
                          </a:solidFill>
                        </a:rPr>
                        <a:t>58</a:t>
                      </a:r>
                      <a:endParaRPr lang="en-GB" sz="1500" dirty="0">
                        <a:solidFill>
                          <a:schemeClr val="tx2"/>
                        </a:solidFill>
                      </a:endParaRPr>
                    </a:p>
                  </a:txBody>
                  <a:tcPr/>
                </a:tc>
                <a:tc>
                  <a:txBody>
                    <a:bodyPr/>
                    <a:lstStyle/>
                    <a:p>
                      <a:r>
                        <a:rPr lang="en-GB" sz="1500" dirty="0" smtClean="0">
                          <a:solidFill>
                            <a:schemeClr val="tx2"/>
                          </a:solidFill>
                        </a:rPr>
                        <a:t>59</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0.734</a:t>
                      </a:r>
                      <a:endParaRPr lang="en-GB" sz="1500" b="1" dirty="0"/>
                    </a:p>
                  </a:txBody>
                  <a:tcPr/>
                </a:tc>
                <a:tc>
                  <a:txBody>
                    <a:bodyPr/>
                    <a:lstStyle/>
                    <a:p>
                      <a:r>
                        <a:rPr lang="en-GB" sz="1500" b="1" dirty="0" smtClean="0"/>
                        <a:t>0.757</a:t>
                      </a:r>
                      <a:endParaRPr lang="en-GB" sz="1500" b="1" dirty="0"/>
                    </a:p>
                  </a:txBody>
                  <a:tcPr/>
                </a:tc>
                <a:tc>
                  <a:txBody>
                    <a:bodyPr/>
                    <a:lstStyle/>
                    <a:p>
                      <a:r>
                        <a:rPr lang="en-GB" sz="1500" b="1" dirty="0" smtClean="0"/>
                        <a:t>0.780</a:t>
                      </a:r>
                      <a:endParaRPr lang="en-GB" sz="1500" b="1" dirty="0"/>
                    </a:p>
                  </a:txBody>
                  <a:tcPr/>
                </a:tc>
                <a:tc>
                  <a:txBody>
                    <a:bodyPr/>
                    <a:lstStyle/>
                    <a:p>
                      <a:r>
                        <a:rPr lang="en-GB" sz="1500" b="1" dirty="0" smtClean="0"/>
                        <a:t>0.805</a:t>
                      </a:r>
                      <a:endParaRPr lang="en-GB" sz="1500" b="1" dirty="0"/>
                    </a:p>
                  </a:txBody>
                  <a:tcPr/>
                </a:tc>
                <a:tc>
                  <a:txBody>
                    <a:bodyPr/>
                    <a:lstStyle/>
                    <a:p>
                      <a:r>
                        <a:rPr lang="en-GB" sz="1500" b="1" dirty="0" smtClean="0"/>
                        <a:t>0.830</a:t>
                      </a:r>
                      <a:endParaRPr lang="en-GB" sz="1500" b="1" dirty="0"/>
                    </a:p>
                  </a:txBody>
                  <a:tcPr/>
                </a:tc>
                <a:tc>
                  <a:txBody>
                    <a:bodyPr/>
                    <a:lstStyle/>
                    <a:p>
                      <a:r>
                        <a:rPr lang="en-GB" sz="1500" b="1" dirty="0" smtClean="0"/>
                        <a:t>0.856</a:t>
                      </a:r>
                      <a:endParaRPr lang="en-GB" sz="1500" b="1" dirty="0"/>
                    </a:p>
                  </a:txBody>
                  <a:tcPr/>
                </a:tc>
                <a:tc>
                  <a:txBody>
                    <a:bodyPr/>
                    <a:lstStyle/>
                    <a:p>
                      <a:r>
                        <a:rPr lang="en-GB" sz="1500" b="1" dirty="0" smtClean="0"/>
                        <a:t>0.883</a:t>
                      </a:r>
                      <a:endParaRPr lang="en-GB" sz="1500" b="1" dirty="0"/>
                    </a:p>
                  </a:txBody>
                  <a:tcPr/>
                </a:tc>
                <a:tc>
                  <a:txBody>
                    <a:bodyPr/>
                    <a:lstStyle/>
                    <a:p>
                      <a:r>
                        <a:rPr lang="en-GB" sz="1500" b="1" dirty="0" smtClean="0"/>
                        <a:t>0.911</a:t>
                      </a:r>
                      <a:endParaRPr lang="en-GB" sz="1500" b="1" dirty="0"/>
                    </a:p>
                  </a:txBody>
                  <a:tcPr/>
                </a:tc>
                <a:tc>
                  <a:txBody>
                    <a:bodyPr/>
                    <a:lstStyle/>
                    <a:p>
                      <a:r>
                        <a:rPr lang="en-GB" sz="1500" b="1" dirty="0" smtClean="0"/>
                        <a:t>0.940</a:t>
                      </a:r>
                      <a:endParaRPr lang="en-GB" sz="1500" b="1" dirty="0"/>
                    </a:p>
                  </a:txBody>
                  <a:tcPr/>
                </a:tc>
                <a:tc>
                  <a:txBody>
                    <a:bodyPr/>
                    <a:lstStyle/>
                    <a:p>
                      <a:r>
                        <a:rPr lang="en-GB" sz="1500" b="1" dirty="0" smtClean="0"/>
                        <a:t>0.970</a:t>
                      </a:r>
                      <a:endParaRPr lang="en-GB" sz="1500" b="1" dirty="0"/>
                    </a:p>
                  </a:txBody>
                  <a:tcPr/>
                </a:tc>
              </a:tr>
            </a:tbl>
          </a:graphicData>
        </a:graphic>
      </p:graphicFrame>
    </p:spTree>
    <p:extLst>
      <p:ext uri="{BB962C8B-B14F-4D97-AF65-F5344CB8AC3E}">
        <p14:creationId xmlns:p14="http://schemas.microsoft.com/office/powerpoint/2010/main" val="29706736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Reduction Factors</a:t>
            </a:r>
            <a:br>
              <a:rPr lang="en-GB" dirty="0" smtClean="0"/>
            </a:br>
            <a:r>
              <a:rPr lang="en-GB" dirty="0" smtClean="0"/>
              <a:t>2015 Section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7264215"/>
              </p:ext>
            </p:extLst>
          </p:nvPr>
        </p:nvGraphicFramePr>
        <p:xfrm>
          <a:off x="611557" y="2060848"/>
          <a:ext cx="8208914" cy="889000"/>
        </p:xfrm>
        <a:graphic>
          <a:graphicData uri="http://schemas.openxmlformats.org/drawingml/2006/table">
            <a:tbl>
              <a:tblPr firstRow="1" bandRow="1">
                <a:tableStyleId>{5C22544A-7EE6-4342-B048-85BDC9FD1C3A}</a:tableStyleId>
              </a:tblPr>
              <a:tblGrid>
                <a:gridCol w="1172702"/>
                <a:gridCol w="1172702"/>
                <a:gridCol w="1172702"/>
                <a:gridCol w="1172702"/>
                <a:gridCol w="1172702"/>
                <a:gridCol w="1172702"/>
                <a:gridCol w="1172702"/>
              </a:tblGrid>
              <a:tr h="370840">
                <a:tc>
                  <a:txBody>
                    <a:bodyPr/>
                    <a:lstStyle/>
                    <a:p>
                      <a:r>
                        <a:rPr lang="en-GB" sz="1400" dirty="0" smtClean="0">
                          <a:solidFill>
                            <a:schemeClr val="tx2"/>
                          </a:solidFill>
                        </a:rPr>
                        <a:t>Years to Retirement</a:t>
                      </a:r>
                      <a:endParaRPr lang="en-GB" sz="1400" dirty="0">
                        <a:solidFill>
                          <a:schemeClr val="tx2"/>
                        </a:solidFill>
                      </a:endParaRPr>
                    </a:p>
                  </a:txBody>
                  <a:tcPr/>
                </a:tc>
                <a:tc>
                  <a:txBody>
                    <a:bodyPr/>
                    <a:lstStyle/>
                    <a:p>
                      <a:r>
                        <a:rPr lang="en-GB" sz="1500" dirty="0" smtClean="0">
                          <a:solidFill>
                            <a:schemeClr val="tx2"/>
                          </a:solidFill>
                        </a:rPr>
                        <a:t>1</a:t>
                      </a:r>
                      <a:endParaRPr lang="en-GB" sz="1500" dirty="0">
                        <a:solidFill>
                          <a:schemeClr val="tx2"/>
                        </a:solidFill>
                      </a:endParaRPr>
                    </a:p>
                  </a:txBody>
                  <a:tcPr/>
                </a:tc>
                <a:tc>
                  <a:txBody>
                    <a:bodyPr/>
                    <a:lstStyle/>
                    <a:p>
                      <a:r>
                        <a:rPr lang="en-GB" sz="1500" dirty="0" smtClean="0">
                          <a:solidFill>
                            <a:schemeClr val="tx2"/>
                          </a:solidFill>
                        </a:rPr>
                        <a:t>2</a:t>
                      </a:r>
                      <a:endParaRPr lang="en-GB" sz="1500" dirty="0">
                        <a:solidFill>
                          <a:schemeClr val="tx2"/>
                        </a:solidFill>
                      </a:endParaRPr>
                    </a:p>
                  </a:txBody>
                  <a:tcPr/>
                </a:tc>
                <a:tc>
                  <a:txBody>
                    <a:bodyPr/>
                    <a:lstStyle/>
                    <a:p>
                      <a:r>
                        <a:rPr lang="en-GB" sz="1500" dirty="0" smtClean="0">
                          <a:solidFill>
                            <a:schemeClr val="tx2"/>
                          </a:solidFill>
                        </a:rPr>
                        <a:t>3</a:t>
                      </a:r>
                      <a:endParaRPr lang="en-GB" sz="1500" dirty="0">
                        <a:solidFill>
                          <a:schemeClr val="tx2"/>
                        </a:solidFill>
                      </a:endParaRPr>
                    </a:p>
                  </a:txBody>
                  <a:tcPr/>
                </a:tc>
                <a:tc>
                  <a:txBody>
                    <a:bodyPr/>
                    <a:lstStyle/>
                    <a:p>
                      <a:r>
                        <a:rPr lang="en-GB" sz="1500" dirty="0" smtClean="0">
                          <a:solidFill>
                            <a:schemeClr val="tx2"/>
                          </a:solidFill>
                        </a:rPr>
                        <a:t>4</a:t>
                      </a:r>
                      <a:endParaRPr lang="en-GB" sz="1500" dirty="0">
                        <a:solidFill>
                          <a:schemeClr val="tx2"/>
                        </a:solidFill>
                      </a:endParaRPr>
                    </a:p>
                  </a:txBody>
                  <a:tcPr/>
                </a:tc>
                <a:tc>
                  <a:txBody>
                    <a:bodyPr/>
                    <a:lstStyle/>
                    <a:p>
                      <a:r>
                        <a:rPr lang="en-GB" sz="1500" dirty="0" smtClean="0">
                          <a:solidFill>
                            <a:schemeClr val="tx2"/>
                          </a:solidFill>
                        </a:rPr>
                        <a:t>5</a:t>
                      </a:r>
                      <a:endParaRPr lang="en-GB" sz="1500" dirty="0">
                        <a:solidFill>
                          <a:schemeClr val="tx2"/>
                        </a:solidFill>
                      </a:endParaRPr>
                    </a:p>
                  </a:txBody>
                  <a:tcPr/>
                </a:tc>
                <a:tc>
                  <a:txBody>
                    <a:bodyPr/>
                    <a:lstStyle/>
                    <a:p>
                      <a:r>
                        <a:rPr lang="en-GB" sz="1500" dirty="0" smtClean="0">
                          <a:solidFill>
                            <a:schemeClr val="tx2"/>
                          </a:solidFill>
                        </a:rPr>
                        <a:t>6</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0.946</a:t>
                      </a:r>
                      <a:endParaRPr lang="en-GB" sz="1500" b="1" dirty="0"/>
                    </a:p>
                  </a:txBody>
                  <a:tcPr/>
                </a:tc>
                <a:tc>
                  <a:txBody>
                    <a:bodyPr/>
                    <a:lstStyle/>
                    <a:p>
                      <a:r>
                        <a:rPr lang="en-GB" sz="1500" b="1" dirty="0" smtClean="0"/>
                        <a:t>0.896</a:t>
                      </a:r>
                      <a:endParaRPr lang="en-GB" sz="1500" b="1" dirty="0"/>
                    </a:p>
                  </a:txBody>
                  <a:tcPr/>
                </a:tc>
                <a:tc>
                  <a:txBody>
                    <a:bodyPr/>
                    <a:lstStyle/>
                    <a:p>
                      <a:r>
                        <a:rPr lang="en-GB" sz="1500" b="1" dirty="0" smtClean="0"/>
                        <a:t>0.849</a:t>
                      </a:r>
                      <a:endParaRPr lang="en-GB" sz="1500" b="1" dirty="0"/>
                    </a:p>
                  </a:txBody>
                  <a:tcPr/>
                </a:tc>
                <a:tc>
                  <a:txBody>
                    <a:bodyPr/>
                    <a:lstStyle/>
                    <a:p>
                      <a:r>
                        <a:rPr lang="en-GB" sz="1500" b="1" dirty="0" smtClean="0"/>
                        <a:t>0.807</a:t>
                      </a:r>
                      <a:endParaRPr lang="en-GB" sz="1500" b="1" dirty="0"/>
                    </a:p>
                  </a:txBody>
                  <a:tcPr/>
                </a:tc>
                <a:tc>
                  <a:txBody>
                    <a:bodyPr/>
                    <a:lstStyle/>
                    <a:p>
                      <a:r>
                        <a:rPr lang="en-GB" sz="1500" b="1" dirty="0" smtClean="0"/>
                        <a:t>0.767</a:t>
                      </a:r>
                      <a:endParaRPr lang="en-GB" sz="1500" b="1" dirty="0"/>
                    </a:p>
                  </a:txBody>
                  <a:tcPr/>
                </a:tc>
                <a:tc>
                  <a:txBody>
                    <a:bodyPr/>
                    <a:lstStyle/>
                    <a:p>
                      <a:r>
                        <a:rPr lang="en-GB" sz="1500" b="1" dirty="0" smtClean="0"/>
                        <a:t>0.730</a:t>
                      </a:r>
                      <a:endParaRPr lang="en-GB" sz="1500" b="1" dirty="0"/>
                    </a:p>
                  </a:txBody>
                  <a:tcPr/>
                </a:tc>
              </a:tr>
            </a:tbl>
          </a:graphicData>
        </a:graphic>
      </p:graphicFrame>
      <p:sp>
        <p:nvSpPr>
          <p:cNvPr id="8" name="TextBox 7"/>
          <p:cNvSpPr txBox="1"/>
          <p:nvPr/>
        </p:nvSpPr>
        <p:spPr>
          <a:xfrm>
            <a:off x="467544" y="1516142"/>
            <a:ext cx="3960440" cy="400110"/>
          </a:xfrm>
          <a:prstGeom prst="rect">
            <a:avLst/>
          </a:prstGeom>
          <a:noFill/>
        </p:spPr>
        <p:txBody>
          <a:bodyPr wrap="square" rtlCol="0">
            <a:spAutoFit/>
          </a:bodyPr>
          <a:lstStyle/>
          <a:p>
            <a:r>
              <a:rPr lang="en-GB" sz="2000" b="1" dirty="0" smtClean="0"/>
              <a:t>Pension Reduction Factors</a:t>
            </a:r>
            <a:endParaRPr lang="en-GB" sz="2000" b="1" dirty="0"/>
          </a:p>
        </p:txBody>
      </p:sp>
      <p:graphicFrame>
        <p:nvGraphicFramePr>
          <p:cNvPr id="7" name="Content Placeholder 5"/>
          <p:cNvGraphicFramePr>
            <a:graphicFrameLocks/>
          </p:cNvGraphicFramePr>
          <p:nvPr>
            <p:extLst>
              <p:ext uri="{D42A27DB-BD31-4B8C-83A1-F6EECF244321}">
                <p14:modId xmlns:p14="http://schemas.microsoft.com/office/powerpoint/2010/main" val="1621389888"/>
              </p:ext>
            </p:extLst>
          </p:nvPr>
        </p:nvGraphicFramePr>
        <p:xfrm>
          <a:off x="611557" y="3717032"/>
          <a:ext cx="8208914" cy="889000"/>
        </p:xfrm>
        <a:graphic>
          <a:graphicData uri="http://schemas.openxmlformats.org/drawingml/2006/table">
            <a:tbl>
              <a:tblPr firstRow="1" bandRow="1">
                <a:tableStyleId>{5C22544A-7EE6-4342-B048-85BDC9FD1C3A}</a:tableStyleId>
              </a:tblPr>
              <a:tblGrid>
                <a:gridCol w="1172702"/>
                <a:gridCol w="1172702"/>
                <a:gridCol w="1172702"/>
                <a:gridCol w="1172702"/>
                <a:gridCol w="1172702"/>
                <a:gridCol w="1172702"/>
                <a:gridCol w="1172702"/>
              </a:tblGrid>
              <a:tr h="370840">
                <a:tc>
                  <a:txBody>
                    <a:bodyPr/>
                    <a:lstStyle/>
                    <a:p>
                      <a:r>
                        <a:rPr lang="en-GB" sz="1400" dirty="0" smtClean="0">
                          <a:solidFill>
                            <a:schemeClr val="tx2"/>
                          </a:solidFill>
                        </a:rPr>
                        <a:t>Years to Retirement</a:t>
                      </a:r>
                      <a:endParaRPr lang="en-GB" sz="1400" dirty="0">
                        <a:solidFill>
                          <a:schemeClr val="tx2"/>
                        </a:solidFill>
                      </a:endParaRPr>
                    </a:p>
                  </a:txBody>
                  <a:tcPr/>
                </a:tc>
                <a:tc>
                  <a:txBody>
                    <a:bodyPr/>
                    <a:lstStyle/>
                    <a:p>
                      <a:r>
                        <a:rPr lang="en-GB" dirty="0" smtClean="0">
                          <a:solidFill>
                            <a:schemeClr val="tx2"/>
                          </a:solidFill>
                        </a:rPr>
                        <a:t>7</a:t>
                      </a:r>
                      <a:endParaRPr lang="en-GB" dirty="0">
                        <a:solidFill>
                          <a:schemeClr val="tx2"/>
                        </a:solidFill>
                      </a:endParaRPr>
                    </a:p>
                  </a:txBody>
                  <a:tcPr/>
                </a:tc>
                <a:tc>
                  <a:txBody>
                    <a:bodyPr/>
                    <a:lstStyle/>
                    <a:p>
                      <a:r>
                        <a:rPr lang="en-GB" sz="1500" dirty="0" smtClean="0">
                          <a:solidFill>
                            <a:schemeClr val="tx2"/>
                          </a:solidFill>
                        </a:rPr>
                        <a:t>8</a:t>
                      </a:r>
                      <a:endParaRPr lang="en-GB" sz="1500" dirty="0">
                        <a:solidFill>
                          <a:schemeClr val="tx2"/>
                        </a:solidFill>
                      </a:endParaRPr>
                    </a:p>
                  </a:txBody>
                  <a:tcPr/>
                </a:tc>
                <a:tc>
                  <a:txBody>
                    <a:bodyPr/>
                    <a:lstStyle/>
                    <a:p>
                      <a:r>
                        <a:rPr lang="en-GB" sz="1500" dirty="0" smtClean="0">
                          <a:solidFill>
                            <a:schemeClr val="tx2"/>
                          </a:solidFill>
                        </a:rPr>
                        <a:t>9</a:t>
                      </a:r>
                      <a:endParaRPr lang="en-GB" sz="1500" dirty="0">
                        <a:solidFill>
                          <a:schemeClr val="tx2"/>
                        </a:solidFill>
                      </a:endParaRPr>
                    </a:p>
                  </a:txBody>
                  <a:tcPr/>
                </a:tc>
                <a:tc>
                  <a:txBody>
                    <a:bodyPr/>
                    <a:lstStyle/>
                    <a:p>
                      <a:r>
                        <a:rPr lang="en-GB" sz="1500" dirty="0" smtClean="0">
                          <a:solidFill>
                            <a:schemeClr val="tx2"/>
                          </a:solidFill>
                        </a:rPr>
                        <a:t>10</a:t>
                      </a:r>
                      <a:endParaRPr lang="en-GB" sz="1500" dirty="0">
                        <a:solidFill>
                          <a:schemeClr val="tx2"/>
                        </a:solidFill>
                      </a:endParaRPr>
                    </a:p>
                  </a:txBody>
                  <a:tcPr/>
                </a:tc>
                <a:tc>
                  <a:txBody>
                    <a:bodyPr/>
                    <a:lstStyle/>
                    <a:p>
                      <a:r>
                        <a:rPr lang="en-GB" sz="1500" dirty="0" smtClean="0">
                          <a:solidFill>
                            <a:schemeClr val="tx2"/>
                          </a:solidFill>
                        </a:rPr>
                        <a:t>11</a:t>
                      </a:r>
                      <a:endParaRPr lang="en-GB" sz="1500" dirty="0">
                        <a:solidFill>
                          <a:schemeClr val="tx2"/>
                        </a:solidFill>
                      </a:endParaRPr>
                    </a:p>
                  </a:txBody>
                  <a:tcPr/>
                </a:tc>
                <a:tc>
                  <a:txBody>
                    <a:bodyPr/>
                    <a:lstStyle/>
                    <a:p>
                      <a:r>
                        <a:rPr lang="en-GB" sz="1500" dirty="0" smtClean="0">
                          <a:solidFill>
                            <a:schemeClr val="tx2"/>
                          </a:solidFill>
                        </a:rPr>
                        <a:t>12</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0.695</a:t>
                      </a:r>
                      <a:endParaRPr lang="en-GB" sz="1500" b="1" dirty="0"/>
                    </a:p>
                  </a:txBody>
                  <a:tcPr/>
                </a:tc>
                <a:tc>
                  <a:txBody>
                    <a:bodyPr/>
                    <a:lstStyle/>
                    <a:p>
                      <a:r>
                        <a:rPr lang="en-GB" sz="1500" b="1" dirty="0" smtClean="0"/>
                        <a:t>0.663</a:t>
                      </a:r>
                      <a:endParaRPr lang="en-GB" sz="1500" b="1" dirty="0"/>
                    </a:p>
                  </a:txBody>
                  <a:tcPr/>
                </a:tc>
                <a:tc>
                  <a:txBody>
                    <a:bodyPr/>
                    <a:lstStyle/>
                    <a:p>
                      <a:r>
                        <a:rPr lang="en-GB" sz="1500" b="1" dirty="0" smtClean="0"/>
                        <a:t>0.633</a:t>
                      </a:r>
                      <a:endParaRPr lang="en-GB" sz="1500" b="1" dirty="0"/>
                    </a:p>
                  </a:txBody>
                  <a:tcPr/>
                </a:tc>
                <a:tc>
                  <a:txBody>
                    <a:bodyPr/>
                    <a:lstStyle/>
                    <a:p>
                      <a:r>
                        <a:rPr lang="en-GB" sz="1500" b="1" dirty="0" smtClean="0"/>
                        <a:t>0.605</a:t>
                      </a:r>
                      <a:endParaRPr lang="en-GB" sz="1500" b="1" dirty="0"/>
                    </a:p>
                  </a:txBody>
                  <a:tcPr/>
                </a:tc>
                <a:tc>
                  <a:txBody>
                    <a:bodyPr/>
                    <a:lstStyle/>
                    <a:p>
                      <a:r>
                        <a:rPr lang="en-GB" sz="1500" b="1" dirty="0" smtClean="0"/>
                        <a:t>0.578</a:t>
                      </a:r>
                      <a:endParaRPr lang="en-GB" sz="1500" b="1" dirty="0"/>
                    </a:p>
                  </a:txBody>
                  <a:tcPr/>
                </a:tc>
                <a:tc>
                  <a:txBody>
                    <a:bodyPr/>
                    <a:lstStyle/>
                    <a:p>
                      <a:r>
                        <a:rPr lang="en-GB" sz="1500" b="1" dirty="0" smtClean="0"/>
                        <a:t>0.554</a:t>
                      </a:r>
                      <a:endParaRPr lang="en-GB" sz="1500" b="1" dirty="0"/>
                    </a:p>
                  </a:txBody>
                  <a:tcPr/>
                </a:tc>
              </a:tr>
            </a:tbl>
          </a:graphicData>
        </a:graphic>
      </p:graphicFrame>
    </p:spTree>
    <p:extLst>
      <p:ext uri="{BB962C8B-B14F-4D97-AF65-F5344CB8AC3E}">
        <p14:creationId xmlns:p14="http://schemas.microsoft.com/office/powerpoint/2010/main" val="2319625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How does VER Affect my </a:t>
            </a:r>
            <a:br>
              <a:rPr lang="en-GB" dirty="0" smtClean="0"/>
            </a:br>
            <a:r>
              <a:rPr lang="en-GB" dirty="0" smtClean="0"/>
              <a:t>1995 Section Benefits?</a:t>
            </a:r>
            <a:endParaRPr lang="en-GB" dirty="0"/>
          </a:p>
        </p:txBody>
      </p:sp>
      <p:sp>
        <p:nvSpPr>
          <p:cNvPr id="3" name="Content Placeholder 2"/>
          <p:cNvSpPr>
            <a:spLocks noGrp="1"/>
          </p:cNvSpPr>
          <p:nvPr>
            <p:ph idx="1"/>
          </p:nvPr>
        </p:nvSpPr>
        <p:spPr/>
        <p:txBody>
          <a:bodyPr/>
          <a:lstStyle/>
          <a:p>
            <a:r>
              <a:rPr lang="en-GB" sz="2000" dirty="0" smtClean="0"/>
              <a:t>Example VER Calculation</a:t>
            </a:r>
          </a:p>
          <a:p>
            <a:r>
              <a:rPr lang="en-GB" sz="2000" dirty="0" smtClean="0"/>
              <a:t>Cathy retires at age 56 from the 1995 section of the HSC Pension Scheme and has accrued the following benefits:</a:t>
            </a:r>
          </a:p>
          <a:p>
            <a:r>
              <a:rPr lang="en-GB" sz="2000" dirty="0" smtClean="0"/>
              <a:t>Pension = £30k per annum &amp; Lump Sum = £90k</a:t>
            </a:r>
          </a:p>
          <a:p>
            <a:r>
              <a:rPr lang="en-GB" sz="2000" dirty="0" smtClean="0"/>
              <a:t>As </a:t>
            </a:r>
            <a:r>
              <a:rPr lang="en-GB" sz="2000" dirty="0"/>
              <a:t>C</a:t>
            </a:r>
            <a:r>
              <a:rPr lang="en-GB" sz="2000" dirty="0" smtClean="0"/>
              <a:t>athy is retiring early her 1995 scheme benefits are reduced as follows:</a:t>
            </a:r>
          </a:p>
          <a:p>
            <a:pPr marL="0" indent="0">
              <a:buNone/>
            </a:pPr>
            <a:r>
              <a:rPr lang="en-GB" sz="2000" dirty="0" smtClean="0"/>
              <a:t>	</a:t>
            </a:r>
          </a:p>
          <a:p>
            <a:pPr marL="0" indent="0">
              <a:buNone/>
            </a:pPr>
            <a:r>
              <a:rPr lang="en-GB" sz="2000" dirty="0"/>
              <a:t>	</a:t>
            </a:r>
            <a:r>
              <a:rPr lang="en-GB" sz="2000" dirty="0" smtClean="0"/>
              <a:t>Pension £30,000 x 0.827 = £24,810 per annum</a:t>
            </a:r>
          </a:p>
          <a:p>
            <a:pPr marL="0" indent="0">
              <a:buNone/>
            </a:pPr>
            <a:r>
              <a:rPr lang="en-GB" sz="2000" dirty="0"/>
              <a:t>	</a:t>
            </a:r>
            <a:r>
              <a:rPr lang="en-GB" sz="2000" dirty="0" smtClean="0"/>
              <a:t>Lump Sum £90,000 x 0.883 = £79,470</a:t>
            </a:r>
          </a:p>
          <a:p>
            <a:pPr marL="0" indent="0">
              <a:buNone/>
            </a:pPr>
            <a:endParaRPr lang="en-GB" sz="2000" dirty="0" smtClean="0"/>
          </a:p>
          <a:p>
            <a:r>
              <a:rPr lang="en-GB" sz="2000" dirty="0" smtClean="0"/>
              <a:t>Survivors benefits are not affected by these reductions</a:t>
            </a:r>
            <a:endParaRPr lang="en-GB" sz="2000" dirty="0"/>
          </a:p>
        </p:txBody>
      </p:sp>
    </p:spTree>
    <p:extLst>
      <p:ext uri="{BB962C8B-B14F-4D97-AF65-F5344CB8AC3E}">
        <p14:creationId xmlns:p14="http://schemas.microsoft.com/office/powerpoint/2010/main" val="28797588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How does VER Affect my </a:t>
            </a:r>
            <a:r>
              <a:rPr lang="en-GB" dirty="0" smtClean="0"/>
              <a:t/>
            </a:r>
            <a:br>
              <a:rPr lang="en-GB" dirty="0" smtClean="0"/>
            </a:br>
            <a:r>
              <a:rPr lang="en-GB" dirty="0" smtClean="0"/>
              <a:t>2015 Section Benefits</a:t>
            </a:r>
            <a:r>
              <a:rPr lang="en-GB" dirty="0"/>
              <a:t>?</a:t>
            </a:r>
          </a:p>
        </p:txBody>
      </p:sp>
      <p:sp>
        <p:nvSpPr>
          <p:cNvPr id="3" name="Content Placeholder 2"/>
          <p:cNvSpPr>
            <a:spLocks noGrp="1"/>
          </p:cNvSpPr>
          <p:nvPr>
            <p:ph idx="1"/>
          </p:nvPr>
        </p:nvSpPr>
        <p:spPr>
          <a:xfrm>
            <a:off x="457200" y="1412776"/>
            <a:ext cx="8534400" cy="4302224"/>
          </a:xfrm>
        </p:spPr>
        <p:txBody>
          <a:bodyPr/>
          <a:lstStyle/>
          <a:p>
            <a:r>
              <a:rPr lang="en-GB" sz="2000" dirty="0" smtClean="0"/>
              <a:t>Cathy</a:t>
            </a:r>
            <a:r>
              <a:rPr lang="en-GB" dirty="0" smtClean="0"/>
              <a:t> </a:t>
            </a:r>
            <a:r>
              <a:rPr lang="en-GB" sz="2000" dirty="0" smtClean="0"/>
              <a:t>has the option to leave her 2015 scheme benefits until she reaches SPA (assumed to be age 67) or claim them at age 56 or at any date after she has retired.</a:t>
            </a:r>
          </a:p>
          <a:p>
            <a:r>
              <a:rPr lang="en-GB" sz="2000" dirty="0" smtClean="0"/>
              <a:t>If we assume Cathy has accrued a pension worth £15,000 in the 2015 scheme by age 56 and wishes to claim it, the value of the early payment of the pension is as follows:</a:t>
            </a:r>
            <a:endParaRPr lang="en-GB" sz="2000" dirty="0"/>
          </a:p>
          <a:p>
            <a:pPr marL="0" indent="0">
              <a:buNone/>
            </a:pPr>
            <a:r>
              <a:rPr lang="en-GB" sz="2000" dirty="0" smtClean="0"/>
              <a:t>	Pension £15,000 x 0.578 = £8,670 (no automatic lump sum)</a:t>
            </a:r>
          </a:p>
          <a:p>
            <a:endParaRPr lang="en-GB" sz="2000" dirty="0" smtClean="0"/>
          </a:p>
          <a:p>
            <a:r>
              <a:rPr lang="en-GB" sz="2000" dirty="0" smtClean="0"/>
              <a:t>Cathy’s total VER pension benefits at age 56 are:</a:t>
            </a:r>
          </a:p>
          <a:p>
            <a:pPr marL="0" indent="0">
              <a:buNone/>
            </a:pPr>
            <a:r>
              <a:rPr lang="en-GB" sz="2000" dirty="0" smtClean="0"/>
              <a:t>	Total Pension 	= £33,480 (£24,810 </a:t>
            </a:r>
            <a:r>
              <a:rPr lang="en-GB" sz="2000" dirty="0"/>
              <a:t>+ </a:t>
            </a:r>
            <a:r>
              <a:rPr lang="en-GB" sz="2000" dirty="0" smtClean="0"/>
              <a:t>£8,670)</a:t>
            </a:r>
          </a:p>
          <a:p>
            <a:pPr marL="0" indent="0">
              <a:buNone/>
            </a:pPr>
            <a:r>
              <a:rPr lang="en-GB" sz="2000" dirty="0"/>
              <a:t>	</a:t>
            </a:r>
            <a:r>
              <a:rPr lang="en-GB" sz="2000" dirty="0" smtClean="0"/>
              <a:t>Lump Sum	= £79,470	</a:t>
            </a:r>
          </a:p>
          <a:p>
            <a:pPr marL="0" indent="0">
              <a:buNone/>
            </a:pPr>
            <a:endParaRPr lang="en-GB" sz="2000" dirty="0" smtClean="0"/>
          </a:p>
          <a:p>
            <a:pPr marL="0" indent="0">
              <a:buNone/>
            </a:pPr>
            <a:endParaRPr lang="en-GB" sz="2000" dirty="0" smtClean="0"/>
          </a:p>
        </p:txBody>
      </p:sp>
    </p:spTree>
    <p:extLst>
      <p:ext uri="{BB962C8B-B14F-4D97-AF65-F5344CB8AC3E}">
        <p14:creationId xmlns:p14="http://schemas.microsoft.com/office/powerpoint/2010/main" val="14623082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Other Scheme Benefits Payable</a:t>
            </a:r>
            <a:endParaRPr lang="en-GB" dirty="0"/>
          </a:p>
        </p:txBody>
      </p:sp>
      <p:sp>
        <p:nvSpPr>
          <p:cNvPr id="3" name="Content Placeholder 2"/>
          <p:cNvSpPr>
            <a:spLocks noGrp="1"/>
          </p:cNvSpPr>
          <p:nvPr>
            <p:ph idx="1"/>
          </p:nvPr>
        </p:nvSpPr>
        <p:spPr/>
        <p:txBody>
          <a:bodyPr/>
          <a:lstStyle/>
          <a:p>
            <a:r>
              <a:rPr lang="en-GB" dirty="0" smtClean="0"/>
              <a:t>Partial Retirement/Drawdown (2008 &amp;2015 Schemes Only)</a:t>
            </a:r>
          </a:p>
          <a:p>
            <a:r>
              <a:rPr lang="en-GB" dirty="0" smtClean="0"/>
              <a:t>De Coupling of Added Years (1995 Scheme Only)</a:t>
            </a:r>
          </a:p>
          <a:p>
            <a:r>
              <a:rPr lang="en-GB" dirty="0" smtClean="0"/>
              <a:t>Normal Age Retirement</a:t>
            </a:r>
          </a:p>
          <a:p>
            <a:pPr lvl="0"/>
            <a:r>
              <a:rPr lang="en-GB" dirty="0">
                <a:solidFill>
                  <a:srgbClr val="000000"/>
                </a:solidFill>
              </a:rPr>
              <a:t>Ill Health </a:t>
            </a:r>
            <a:r>
              <a:rPr lang="en-GB" dirty="0" smtClean="0">
                <a:solidFill>
                  <a:srgbClr val="000000"/>
                </a:solidFill>
              </a:rPr>
              <a:t>Retirement</a:t>
            </a:r>
            <a:endParaRPr lang="en-GB" dirty="0" smtClean="0"/>
          </a:p>
          <a:p>
            <a:r>
              <a:rPr lang="en-GB" dirty="0" smtClean="0"/>
              <a:t>Death in Service / Survivors Benefits</a:t>
            </a:r>
            <a:endParaRPr lang="en-GB" dirty="0"/>
          </a:p>
        </p:txBody>
      </p:sp>
    </p:spTree>
    <p:extLst>
      <p:ext uri="{BB962C8B-B14F-4D97-AF65-F5344CB8AC3E}">
        <p14:creationId xmlns:p14="http://schemas.microsoft.com/office/powerpoint/2010/main" val="934159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0000"/>
                </a:solidFill>
              </a:rPr>
              <a:t>Partial Retirement/Drawdown</a:t>
            </a:r>
            <a:endParaRPr lang="en-GB" dirty="0"/>
          </a:p>
        </p:txBody>
      </p:sp>
      <p:sp>
        <p:nvSpPr>
          <p:cNvPr id="3" name="Content Placeholder 2"/>
          <p:cNvSpPr>
            <a:spLocks noGrp="1"/>
          </p:cNvSpPr>
          <p:nvPr>
            <p:ph idx="1"/>
          </p:nvPr>
        </p:nvSpPr>
        <p:spPr>
          <a:xfrm>
            <a:off x="457200" y="1628800"/>
            <a:ext cx="8534400" cy="4086200"/>
          </a:xfrm>
        </p:spPr>
        <p:txBody>
          <a:bodyPr/>
          <a:lstStyle/>
          <a:p>
            <a:pPr lvl="0"/>
            <a:endParaRPr lang="en-US" sz="2000" dirty="0" smtClean="0">
              <a:solidFill>
                <a:srgbClr val="000000"/>
              </a:solidFill>
            </a:endParaRPr>
          </a:p>
          <a:p>
            <a:pPr lvl="0"/>
            <a:r>
              <a:rPr lang="en-US" sz="2000" dirty="0" smtClean="0">
                <a:solidFill>
                  <a:srgbClr val="000000"/>
                </a:solidFill>
              </a:rPr>
              <a:t>Partial retirement </a:t>
            </a:r>
            <a:r>
              <a:rPr lang="en-US" sz="2000" dirty="0">
                <a:solidFill>
                  <a:srgbClr val="000000"/>
                </a:solidFill>
              </a:rPr>
              <a:t>is </a:t>
            </a:r>
            <a:r>
              <a:rPr lang="en-US" sz="2000" dirty="0" smtClean="0">
                <a:solidFill>
                  <a:srgbClr val="000000"/>
                </a:solidFill>
              </a:rPr>
              <a:t>a feature of the 2015 scheme where </a:t>
            </a:r>
            <a:r>
              <a:rPr lang="en-US" sz="2000" dirty="0">
                <a:solidFill>
                  <a:srgbClr val="000000"/>
                </a:solidFill>
              </a:rPr>
              <a:t>an active member claims a portion of accrued benefits whilst still continuing in pensionable employment</a:t>
            </a:r>
            <a:endParaRPr lang="en-GB" sz="2000" dirty="0">
              <a:solidFill>
                <a:srgbClr val="000000"/>
              </a:solidFill>
            </a:endParaRPr>
          </a:p>
          <a:p>
            <a:pPr lvl="0"/>
            <a:endParaRPr lang="en-GB" sz="2000" dirty="0" smtClean="0">
              <a:solidFill>
                <a:srgbClr val="000000"/>
              </a:solidFill>
            </a:endParaRPr>
          </a:p>
          <a:p>
            <a:pPr lvl="0"/>
            <a:r>
              <a:rPr lang="en-GB" sz="2000" dirty="0" smtClean="0">
                <a:solidFill>
                  <a:srgbClr val="000000"/>
                </a:solidFill>
              </a:rPr>
              <a:t>Member </a:t>
            </a:r>
            <a:r>
              <a:rPr lang="en-GB" sz="2000" dirty="0">
                <a:solidFill>
                  <a:srgbClr val="000000"/>
                </a:solidFill>
              </a:rPr>
              <a:t>must have reached their MPA (Age 55</a:t>
            </a:r>
            <a:r>
              <a:rPr lang="en-GB" sz="2000" dirty="0" smtClean="0">
                <a:solidFill>
                  <a:srgbClr val="000000"/>
                </a:solidFill>
              </a:rPr>
              <a:t>) </a:t>
            </a:r>
          </a:p>
          <a:p>
            <a:pPr marL="0" lvl="0" indent="0">
              <a:buNone/>
            </a:pPr>
            <a:endParaRPr lang="en-GB" sz="2000" dirty="0">
              <a:solidFill>
                <a:srgbClr val="000000"/>
              </a:solidFill>
            </a:endParaRPr>
          </a:p>
          <a:p>
            <a:pPr lvl="0"/>
            <a:r>
              <a:rPr lang="en-GB" sz="2000" dirty="0" smtClean="0">
                <a:solidFill>
                  <a:srgbClr val="000000"/>
                </a:solidFill>
              </a:rPr>
              <a:t>Member’s Terms and Conditions must change and Pensionable </a:t>
            </a:r>
            <a:r>
              <a:rPr lang="en-GB" sz="2000" dirty="0">
                <a:solidFill>
                  <a:srgbClr val="000000"/>
                </a:solidFill>
              </a:rPr>
              <a:t>Pay must be reduced to at least 90% </a:t>
            </a:r>
            <a:r>
              <a:rPr lang="en-GB" sz="2000" dirty="0" smtClean="0">
                <a:solidFill>
                  <a:srgbClr val="000000"/>
                </a:solidFill>
              </a:rPr>
              <a:t>of </a:t>
            </a:r>
            <a:r>
              <a:rPr lang="en-GB" sz="2000" dirty="0">
                <a:solidFill>
                  <a:srgbClr val="000000"/>
                </a:solidFill>
              </a:rPr>
              <a:t>pensionable pay received in previous 12 months</a:t>
            </a:r>
            <a:r>
              <a:rPr lang="en-GB" sz="2000" dirty="0" smtClean="0">
                <a:solidFill>
                  <a:srgbClr val="000000"/>
                </a:solidFill>
              </a:rPr>
              <a:t>.</a:t>
            </a:r>
          </a:p>
          <a:p>
            <a:pPr marL="0" lvl="0" indent="0">
              <a:buNone/>
            </a:pPr>
            <a:endParaRPr lang="en-GB" sz="2000" dirty="0" smtClean="0">
              <a:solidFill>
                <a:srgbClr val="000000"/>
              </a:solidFill>
            </a:endParaRPr>
          </a:p>
          <a:p>
            <a:pPr marL="0" lvl="0" indent="0">
              <a:buNone/>
            </a:pPr>
            <a:endParaRPr lang="en-GB" sz="2000" dirty="0">
              <a:solidFill>
                <a:srgbClr val="000000"/>
              </a:solidFill>
            </a:endParaRPr>
          </a:p>
        </p:txBody>
      </p:sp>
    </p:spTree>
    <p:extLst>
      <p:ext uri="{BB962C8B-B14F-4D97-AF65-F5344CB8AC3E}">
        <p14:creationId xmlns:p14="http://schemas.microsoft.com/office/powerpoint/2010/main" val="1914506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0000"/>
                </a:solidFill>
              </a:rPr>
              <a:t>Partial Retirement/Drawdown</a:t>
            </a:r>
            <a:endParaRPr lang="en-GB" dirty="0"/>
          </a:p>
        </p:txBody>
      </p:sp>
      <p:sp>
        <p:nvSpPr>
          <p:cNvPr id="3" name="Content Placeholder 2"/>
          <p:cNvSpPr>
            <a:spLocks noGrp="1"/>
          </p:cNvSpPr>
          <p:nvPr>
            <p:ph idx="1"/>
          </p:nvPr>
        </p:nvSpPr>
        <p:spPr>
          <a:xfrm>
            <a:off x="457200" y="1124744"/>
            <a:ext cx="8534400" cy="4590256"/>
          </a:xfrm>
        </p:spPr>
        <p:txBody>
          <a:bodyPr/>
          <a:lstStyle/>
          <a:p>
            <a:pPr marL="0" lvl="0" indent="0">
              <a:buNone/>
            </a:pPr>
            <a:endParaRPr lang="en-GB" sz="2000" dirty="0" smtClean="0">
              <a:solidFill>
                <a:srgbClr val="000000"/>
              </a:solidFill>
            </a:endParaRPr>
          </a:p>
          <a:p>
            <a:pPr lvl="0"/>
            <a:r>
              <a:rPr lang="en-GB" sz="2000" dirty="0" smtClean="0">
                <a:solidFill>
                  <a:srgbClr val="000000"/>
                </a:solidFill>
              </a:rPr>
              <a:t>Member can </a:t>
            </a:r>
            <a:r>
              <a:rPr lang="en-GB" sz="2000" dirty="0">
                <a:solidFill>
                  <a:srgbClr val="000000"/>
                </a:solidFill>
              </a:rPr>
              <a:t>take at least 20% of their pension benefits and not more than 80</a:t>
            </a:r>
            <a:r>
              <a:rPr lang="en-GB" sz="2000" dirty="0" smtClean="0">
                <a:solidFill>
                  <a:srgbClr val="000000"/>
                </a:solidFill>
              </a:rPr>
              <a:t>% (pension will be reduced as paid before NRA)</a:t>
            </a:r>
          </a:p>
          <a:p>
            <a:pPr lvl="0"/>
            <a:endParaRPr lang="en-GB" sz="2000" dirty="0">
              <a:solidFill>
                <a:srgbClr val="000000"/>
              </a:solidFill>
            </a:endParaRPr>
          </a:p>
          <a:p>
            <a:pPr lvl="0"/>
            <a:r>
              <a:rPr lang="en-GB" sz="2000" dirty="0" smtClean="0">
                <a:solidFill>
                  <a:srgbClr val="000000"/>
                </a:solidFill>
              </a:rPr>
              <a:t>Member can convert a proportion of their partial retirement pension to claim a tax free lump sum</a:t>
            </a:r>
          </a:p>
          <a:p>
            <a:pPr lvl="0"/>
            <a:endParaRPr lang="en-GB" sz="2000" dirty="0">
              <a:solidFill>
                <a:srgbClr val="000000"/>
              </a:solidFill>
            </a:endParaRPr>
          </a:p>
          <a:p>
            <a:pPr lvl="0"/>
            <a:r>
              <a:rPr lang="en-GB" sz="2000" dirty="0" smtClean="0">
                <a:solidFill>
                  <a:srgbClr val="000000"/>
                </a:solidFill>
              </a:rPr>
              <a:t>Member can continue to accrue pension in the 2015 section of the scheme</a:t>
            </a:r>
            <a:endParaRPr lang="en-GB" sz="2000" dirty="0">
              <a:solidFill>
                <a:srgbClr val="000000"/>
              </a:solidFill>
            </a:endParaRPr>
          </a:p>
          <a:p>
            <a:pPr marL="0" lvl="0" indent="0">
              <a:buNone/>
            </a:pPr>
            <a:endParaRPr lang="en-GB" sz="2000" dirty="0">
              <a:solidFill>
                <a:srgbClr val="000000"/>
              </a:solidFill>
            </a:endParaRPr>
          </a:p>
          <a:p>
            <a:pPr lvl="0"/>
            <a:r>
              <a:rPr lang="en-GB" sz="2000" dirty="0">
                <a:solidFill>
                  <a:srgbClr val="000000"/>
                </a:solidFill>
              </a:rPr>
              <a:t>Member can only invoke this option twice</a:t>
            </a:r>
          </a:p>
          <a:p>
            <a:pPr marL="0" lvl="0" indent="0">
              <a:buNone/>
            </a:pPr>
            <a:endParaRPr lang="en-GB" sz="2000" dirty="0" smtClean="0">
              <a:solidFill>
                <a:srgbClr val="000000"/>
              </a:solidFill>
            </a:endParaRPr>
          </a:p>
          <a:p>
            <a:pPr lvl="0"/>
            <a:endParaRPr lang="en-GB" sz="2000" dirty="0" smtClean="0">
              <a:solidFill>
                <a:srgbClr val="000000"/>
              </a:solidFill>
            </a:endParaRPr>
          </a:p>
          <a:p>
            <a:pPr marL="0" lvl="0" indent="0">
              <a:buNone/>
            </a:pPr>
            <a:endParaRPr lang="en-GB" sz="2000" dirty="0">
              <a:solidFill>
                <a:srgbClr val="000000"/>
              </a:solidFill>
            </a:endParaRPr>
          </a:p>
          <a:p>
            <a:pPr lvl="0"/>
            <a:endParaRPr lang="en-GB" sz="2000" dirty="0">
              <a:solidFill>
                <a:srgbClr val="000000"/>
              </a:solidFill>
            </a:endParaRPr>
          </a:p>
          <a:p>
            <a:pPr lvl="0"/>
            <a:endParaRPr lang="en-GB" sz="2000" dirty="0">
              <a:solidFill>
                <a:srgbClr val="000000"/>
              </a:solidFill>
            </a:endParaRPr>
          </a:p>
          <a:p>
            <a:pPr marL="0" lvl="0" indent="0">
              <a:buNone/>
            </a:pPr>
            <a:endParaRPr lang="en-GB" sz="2000" dirty="0">
              <a:solidFill>
                <a:srgbClr val="000000"/>
              </a:solidFill>
            </a:endParaRPr>
          </a:p>
        </p:txBody>
      </p:sp>
    </p:spTree>
    <p:extLst>
      <p:ext uri="{BB962C8B-B14F-4D97-AF65-F5344CB8AC3E}">
        <p14:creationId xmlns:p14="http://schemas.microsoft.com/office/powerpoint/2010/main" val="3203326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bg1"/>
                </a:solidFill>
              </a:rPr>
              <a:t>Topics for </a:t>
            </a:r>
            <a:r>
              <a:rPr lang="en-GB" dirty="0" smtClean="0">
                <a:solidFill>
                  <a:schemeClr val="bg1"/>
                </a:solidFill>
              </a:rPr>
              <a:t>Discussion cont.</a:t>
            </a:r>
            <a:endParaRPr lang="en-GB" dirty="0"/>
          </a:p>
        </p:txBody>
      </p:sp>
      <p:sp>
        <p:nvSpPr>
          <p:cNvPr id="3" name="Content Placeholder 2"/>
          <p:cNvSpPr>
            <a:spLocks noGrp="1"/>
          </p:cNvSpPr>
          <p:nvPr>
            <p:ph idx="1"/>
          </p:nvPr>
        </p:nvSpPr>
        <p:spPr>
          <a:xfrm>
            <a:off x="457200" y="1196752"/>
            <a:ext cx="8534400" cy="4608512"/>
          </a:xfrm>
        </p:spPr>
        <p:txBody>
          <a:bodyPr/>
          <a:lstStyle/>
          <a:p>
            <a:pPr marL="0" indent="0" algn="ctr">
              <a:buNone/>
            </a:pPr>
            <a:r>
              <a:rPr lang="en-GB" dirty="0" smtClean="0">
                <a:solidFill>
                  <a:schemeClr val="bg1"/>
                </a:solidFill>
              </a:rPr>
              <a:t>Retirement Options</a:t>
            </a:r>
            <a:endParaRPr lang="en-GB" dirty="0">
              <a:solidFill>
                <a:schemeClr val="bg1"/>
              </a:solidFill>
            </a:endParaRPr>
          </a:p>
          <a:p>
            <a:r>
              <a:rPr lang="en-GB" dirty="0" smtClean="0">
                <a:solidFill>
                  <a:schemeClr val="bg1"/>
                </a:solidFill>
              </a:rPr>
              <a:t>VER </a:t>
            </a:r>
            <a:r>
              <a:rPr lang="en-GB" dirty="0">
                <a:solidFill>
                  <a:schemeClr val="bg1"/>
                </a:solidFill>
              </a:rPr>
              <a:t>Pension</a:t>
            </a:r>
          </a:p>
          <a:p>
            <a:r>
              <a:rPr lang="en-GB" dirty="0">
                <a:solidFill>
                  <a:schemeClr val="bg1"/>
                </a:solidFill>
              </a:rPr>
              <a:t>De-Coupling of Added Years</a:t>
            </a:r>
          </a:p>
          <a:p>
            <a:r>
              <a:rPr lang="en-GB" dirty="0">
                <a:solidFill>
                  <a:schemeClr val="bg1"/>
                </a:solidFill>
              </a:rPr>
              <a:t>Normal Age Retirement</a:t>
            </a:r>
          </a:p>
          <a:p>
            <a:r>
              <a:rPr lang="en-GB" dirty="0">
                <a:solidFill>
                  <a:schemeClr val="bg1"/>
                </a:solidFill>
              </a:rPr>
              <a:t>Ill Health Pension</a:t>
            </a:r>
          </a:p>
          <a:p>
            <a:r>
              <a:rPr lang="en-GB" dirty="0">
                <a:solidFill>
                  <a:schemeClr val="bg1"/>
                </a:solidFill>
              </a:rPr>
              <a:t>Death &amp; Survivors Benefits</a:t>
            </a:r>
          </a:p>
          <a:p>
            <a:pPr marL="0" indent="0">
              <a:buNone/>
            </a:pPr>
            <a:endParaRPr lang="en-GB" sz="2000" dirty="0"/>
          </a:p>
        </p:txBody>
      </p:sp>
    </p:spTree>
    <p:extLst>
      <p:ext uri="{BB962C8B-B14F-4D97-AF65-F5344CB8AC3E}">
        <p14:creationId xmlns:p14="http://schemas.microsoft.com/office/powerpoint/2010/main" val="1383951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Partial Retirement Calculation</a:t>
            </a:r>
            <a:endParaRPr lang="en-GB" dirty="0"/>
          </a:p>
        </p:txBody>
      </p:sp>
      <p:sp>
        <p:nvSpPr>
          <p:cNvPr id="3" name="Content Placeholder 2"/>
          <p:cNvSpPr>
            <a:spLocks noGrp="1"/>
          </p:cNvSpPr>
          <p:nvPr>
            <p:ph idx="1"/>
          </p:nvPr>
        </p:nvSpPr>
        <p:spPr>
          <a:xfrm>
            <a:off x="457200" y="1196752"/>
            <a:ext cx="8534400" cy="4518248"/>
          </a:xfrm>
        </p:spPr>
        <p:txBody>
          <a:bodyPr/>
          <a:lstStyle/>
          <a:p>
            <a:r>
              <a:rPr lang="en-GB" sz="2000" dirty="0" smtClean="0"/>
              <a:t>Member has built up pension benefits of £24,000 </a:t>
            </a:r>
            <a:r>
              <a:rPr lang="en-GB" sz="2000" dirty="0"/>
              <a:t>in </a:t>
            </a:r>
            <a:r>
              <a:rPr lang="en-GB" sz="2000" dirty="0" smtClean="0"/>
              <a:t>the 2015 scheme and wishes to claim </a:t>
            </a:r>
            <a:r>
              <a:rPr lang="en-GB" sz="2000" dirty="0"/>
              <a:t>4</a:t>
            </a:r>
            <a:r>
              <a:rPr lang="en-GB" sz="2000" dirty="0" smtClean="0"/>
              <a:t>0% of their pension benefits accrued at age 60.</a:t>
            </a:r>
          </a:p>
          <a:p>
            <a:endParaRPr lang="en-GB" sz="2000" dirty="0" smtClean="0"/>
          </a:p>
          <a:p>
            <a:r>
              <a:rPr lang="en-GB" sz="2000" dirty="0" smtClean="0"/>
              <a:t>Member opts to partially retire by reducing their contract from 5 days to 4 days (10 sessions to 8, 37.5 hrs to 30). Their pay reduces from £80k to £64k</a:t>
            </a:r>
          </a:p>
          <a:p>
            <a:endParaRPr lang="en-GB" sz="2000" dirty="0"/>
          </a:p>
          <a:p>
            <a:r>
              <a:rPr lang="en-GB" sz="2000" dirty="0" smtClean="0"/>
              <a:t>40% of the members total 2015 pension (£24,000) is £9,600 per annum which is reduced to £6,672 (reduction factor of 0.695) as it is taken early</a:t>
            </a:r>
          </a:p>
          <a:p>
            <a:endParaRPr lang="en-GB" sz="2000" dirty="0"/>
          </a:p>
          <a:p>
            <a:r>
              <a:rPr lang="en-GB" sz="2000" dirty="0" smtClean="0"/>
              <a:t>Member has the option to convert part of the £6,672 pension for a tax free lump sum (use the on-line calculator)</a:t>
            </a:r>
          </a:p>
          <a:p>
            <a:endParaRPr lang="en-GB" sz="2000" dirty="0"/>
          </a:p>
          <a:p>
            <a:endParaRPr lang="en-GB" sz="2000" dirty="0"/>
          </a:p>
        </p:txBody>
      </p:sp>
    </p:spTree>
    <p:extLst>
      <p:ext uri="{BB962C8B-B14F-4D97-AF65-F5344CB8AC3E}">
        <p14:creationId xmlns:p14="http://schemas.microsoft.com/office/powerpoint/2010/main" val="6914412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Reduction Factors</a:t>
            </a:r>
            <a:br>
              <a:rPr lang="en-GB" dirty="0" smtClean="0"/>
            </a:br>
            <a:r>
              <a:rPr lang="en-GB" dirty="0" smtClean="0"/>
              <a:t>2015 Section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902186"/>
              </p:ext>
            </p:extLst>
          </p:nvPr>
        </p:nvGraphicFramePr>
        <p:xfrm>
          <a:off x="611557" y="2060848"/>
          <a:ext cx="8208914" cy="889000"/>
        </p:xfrm>
        <a:graphic>
          <a:graphicData uri="http://schemas.openxmlformats.org/drawingml/2006/table">
            <a:tbl>
              <a:tblPr firstRow="1" bandRow="1">
                <a:tableStyleId>{5C22544A-7EE6-4342-B048-85BDC9FD1C3A}</a:tableStyleId>
              </a:tblPr>
              <a:tblGrid>
                <a:gridCol w="1172702"/>
                <a:gridCol w="1172702"/>
                <a:gridCol w="1172702"/>
                <a:gridCol w="1172702"/>
                <a:gridCol w="1172702"/>
                <a:gridCol w="1172702"/>
                <a:gridCol w="1172702"/>
              </a:tblGrid>
              <a:tr h="370840">
                <a:tc>
                  <a:txBody>
                    <a:bodyPr/>
                    <a:lstStyle/>
                    <a:p>
                      <a:r>
                        <a:rPr lang="en-GB" sz="1400" dirty="0" smtClean="0">
                          <a:solidFill>
                            <a:schemeClr val="tx2"/>
                          </a:solidFill>
                        </a:rPr>
                        <a:t>Years to Retirement</a:t>
                      </a:r>
                      <a:endParaRPr lang="en-GB" sz="1400" dirty="0">
                        <a:solidFill>
                          <a:schemeClr val="tx2"/>
                        </a:solidFill>
                      </a:endParaRPr>
                    </a:p>
                  </a:txBody>
                  <a:tcPr/>
                </a:tc>
                <a:tc>
                  <a:txBody>
                    <a:bodyPr/>
                    <a:lstStyle/>
                    <a:p>
                      <a:r>
                        <a:rPr lang="en-GB" sz="1500" dirty="0" smtClean="0">
                          <a:solidFill>
                            <a:schemeClr val="tx2"/>
                          </a:solidFill>
                        </a:rPr>
                        <a:t>1</a:t>
                      </a:r>
                      <a:endParaRPr lang="en-GB" sz="1500" dirty="0">
                        <a:solidFill>
                          <a:schemeClr val="tx2"/>
                        </a:solidFill>
                      </a:endParaRPr>
                    </a:p>
                  </a:txBody>
                  <a:tcPr/>
                </a:tc>
                <a:tc>
                  <a:txBody>
                    <a:bodyPr/>
                    <a:lstStyle/>
                    <a:p>
                      <a:r>
                        <a:rPr lang="en-GB" sz="1500" dirty="0" smtClean="0">
                          <a:solidFill>
                            <a:schemeClr val="tx2"/>
                          </a:solidFill>
                        </a:rPr>
                        <a:t>2</a:t>
                      </a:r>
                      <a:endParaRPr lang="en-GB" sz="1500" dirty="0">
                        <a:solidFill>
                          <a:schemeClr val="tx2"/>
                        </a:solidFill>
                      </a:endParaRPr>
                    </a:p>
                  </a:txBody>
                  <a:tcPr/>
                </a:tc>
                <a:tc>
                  <a:txBody>
                    <a:bodyPr/>
                    <a:lstStyle/>
                    <a:p>
                      <a:r>
                        <a:rPr lang="en-GB" sz="1500" dirty="0" smtClean="0">
                          <a:solidFill>
                            <a:schemeClr val="tx2"/>
                          </a:solidFill>
                        </a:rPr>
                        <a:t>3</a:t>
                      </a:r>
                      <a:endParaRPr lang="en-GB" sz="1500" dirty="0">
                        <a:solidFill>
                          <a:schemeClr val="tx2"/>
                        </a:solidFill>
                      </a:endParaRPr>
                    </a:p>
                  </a:txBody>
                  <a:tcPr/>
                </a:tc>
                <a:tc>
                  <a:txBody>
                    <a:bodyPr/>
                    <a:lstStyle/>
                    <a:p>
                      <a:r>
                        <a:rPr lang="en-GB" sz="1500" dirty="0" smtClean="0">
                          <a:solidFill>
                            <a:schemeClr val="tx2"/>
                          </a:solidFill>
                        </a:rPr>
                        <a:t>4</a:t>
                      </a:r>
                      <a:endParaRPr lang="en-GB" sz="1500" dirty="0">
                        <a:solidFill>
                          <a:schemeClr val="tx2"/>
                        </a:solidFill>
                      </a:endParaRPr>
                    </a:p>
                  </a:txBody>
                  <a:tcPr/>
                </a:tc>
                <a:tc>
                  <a:txBody>
                    <a:bodyPr/>
                    <a:lstStyle/>
                    <a:p>
                      <a:r>
                        <a:rPr lang="en-GB" sz="1500" dirty="0" smtClean="0">
                          <a:solidFill>
                            <a:schemeClr val="tx2"/>
                          </a:solidFill>
                        </a:rPr>
                        <a:t>5</a:t>
                      </a:r>
                      <a:endParaRPr lang="en-GB" sz="1500" dirty="0">
                        <a:solidFill>
                          <a:schemeClr val="tx2"/>
                        </a:solidFill>
                      </a:endParaRPr>
                    </a:p>
                  </a:txBody>
                  <a:tcPr/>
                </a:tc>
                <a:tc>
                  <a:txBody>
                    <a:bodyPr/>
                    <a:lstStyle/>
                    <a:p>
                      <a:r>
                        <a:rPr lang="en-GB" sz="1500" dirty="0" smtClean="0">
                          <a:solidFill>
                            <a:schemeClr val="tx2"/>
                          </a:solidFill>
                        </a:rPr>
                        <a:t>6</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0.946</a:t>
                      </a:r>
                      <a:endParaRPr lang="en-GB" sz="1500" b="1" dirty="0"/>
                    </a:p>
                  </a:txBody>
                  <a:tcPr/>
                </a:tc>
                <a:tc>
                  <a:txBody>
                    <a:bodyPr/>
                    <a:lstStyle/>
                    <a:p>
                      <a:r>
                        <a:rPr lang="en-GB" sz="1500" b="1" dirty="0" smtClean="0"/>
                        <a:t>0.896</a:t>
                      </a:r>
                      <a:endParaRPr lang="en-GB" sz="1500" b="1" dirty="0"/>
                    </a:p>
                  </a:txBody>
                  <a:tcPr/>
                </a:tc>
                <a:tc>
                  <a:txBody>
                    <a:bodyPr/>
                    <a:lstStyle/>
                    <a:p>
                      <a:r>
                        <a:rPr lang="en-GB" sz="1500" b="1" dirty="0" smtClean="0"/>
                        <a:t>0.849</a:t>
                      </a:r>
                      <a:endParaRPr lang="en-GB" sz="1500" b="1" dirty="0"/>
                    </a:p>
                  </a:txBody>
                  <a:tcPr/>
                </a:tc>
                <a:tc>
                  <a:txBody>
                    <a:bodyPr/>
                    <a:lstStyle/>
                    <a:p>
                      <a:r>
                        <a:rPr lang="en-GB" sz="1500" b="1" dirty="0" smtClean="0"/>
                        <a:t>0.807</a:t>
                      </a:r>
                      <a:endParaRPr lang="en-GB" sz="1500" b="1" dirty="0"/>
                    </a:p>
                  </a:txBody>
                  <a:tcPr/>
                </a:tc>
                <a:tc>
                  <a:txBody>
                    <a:bodyPr/>
                    <a:lstStyle/>
                    <a:p>
                      <a:r>
                        <a:rPr lang="en-GB" sz="1500" b="1" dirty="0" smtClean="0"/>
                        <a:t>0.767</a:t>
                      </a:r>
                      <a:endParaRPr lang="en-GB" sz="1500" b="1" dirty="0"/>
                    </a:p>
                  </a:txBody>
                  <a:tcPr/>
                </a:tc>
                <a:tc>
                  <a:txBody>
                    <a:bodyPr/>
                    <a:lstStyle/>
                    <a:p>
                      <a:r>
                        <a:rPr lang="en-GB" sz="1500" b="1" dirty="0" smtClean="0"/>
                        <a:t>0.730</a:t>
                      </a:r>
                      <a:endParaRPr lang="en-GB" sz="1500" b="1" dirty="0"/>
                    </a:p>
                  </a:txBody>
                  <a:tcPr/>
                </a:tc>
              </a:tr>
            </a:tbl>
          </a:graphicData>
        </a:graphic>
      </p:graphicFrame>
      <p:sp>
        <p:nvSpPr>
          <p:cNvPr id="8" name="TextBox 7"/>
          <p:cNvSpPr txBox="1"/>
          <p:nvPr/>
        </p:nvSpPr>
        <p:spPr>
          <a:xfrm>
            <a:off x="467544" y="1516142"/>
            <a:ext cx="3960440" cy="400110"/>
          </a:xfrm>
          <a:prstGeom prst="rect">
            <a:avLst/>
          </a:prstGeom>
          <a:noFill/>
        </p:spPr>
        <p:txBody>
          <a:bodyPr wrap="square" rtlCol="0">
            <a:spAutoFit/>
          </a:bodyPr>
          <a:lstStyle/>
          <a:p>
            <a:r>
              <a:rPr lang="en-GB" sz="2000" b="1" dirty="0" smtClean="0"/>
              <a:t>Pension Reduction Factors</a:t>
            </a:r>
            <a:endParaRPr lang="en-GB" sz="2000" b="1" dirty="0"/>
          </a:p>
        </p:txBody>
      </p:sp>
      <p:graphicFrame>
        <p:nvGraphicFramePr>
          <p:cNvPr id="7" name="Content Placeholder 5"/>
          <p:cNvGraphicFramePr>
            <a:graphicFrameLocks/>
          </p:cNvGraphicFramePr>
          <p:nvPr>
            <p:extLst>
              <p:ext uri="{D42A27DB-BD31-4B8C-83A1-F6EECF244321}">
                <p14:modId xmlns:p14="http://schemas.microsoft.com/office/powerpoint/2010/main" val="499802434"/>
              </p:ext>
            </p:extLst>
          </p:nvPr>
        </p:nvGraphicFramePr>
        <p:xfrm>
          <a:off x="611557" y="3717032"/>
          <a:ext cx="8208914" cy="889000"/>
        </p:xfrm>
        <a:graphic>
          <a:graphicData uri="http://schemas.openxmlformats.org/drawingml/2006/table">
            <a:tbl>
              <a:tblPr firstRow="1" bandRow="1">
                <a:tableStyleId>{5C22544A-7EE6-4342-B048-85BDC9FD1C3A}</a:tableStyleId>
              </a:tblPr>
              <a:tblGrid>
                <a:gridCol w="1172702"/>
                <a:gridCol w="1172702"/>
                <a:gridCol w="1172702"/>
                <a:gridCol w="1172702"/>
                <a:gridCol w="1172702"/>
                <a:gridCol w="1172702"/>
                <a:gridCol w="1172702"/>
              </a:tblGrid>
              <a:tr h="370840">
                <a:tc>
                  <a:txBody>
                    <a:bodyPr/>
                    <a:lstStyle/>
                    <a:p>
                      <a:r>
                        <a:rPr lang="en-GB" sz="1400" dirty="0" smtClean="0">
                          <a:solidFill>
                            <a:schemeClr val="tx2"/>
                          </a:solidFill>
                        </a:rPr>
                        <a:t>Years to Retirement</a:t>
                      </a:r>
                      <a:endParaRPr lang="en-GB" sz="1400" dirty="0">
                        <a:solidFill>
                          <a:schemeClr val="tx2"/>
                        </a:solidFill>
                      </a:endParaRPr>
                    </a:p>
                  </a:txBody>
                  <a:tcPr/>
                </a:tc>
                <a:tc>
                  <a:txBody>
                    <a:bodyPr/>
                    <a:lstStyle/>
                    <a:p>
                      <a:r>
                        <a:rPr lang="en-GB" dirty="0" smtClean="0">
                          <a:solidFill>
                            <a:schemeClr val="tx2"/>
                          </a:solidFill>
                        </a:rPr>
                        <a:t>7</a:t>
                      </a:r>
                      <a:endParaRPr lang="en-GB" dirty="0">
                        <a:solidFill>
                          <a:schemeClr val="tx2"/>
                        </a:solidFill>
                      </a:endParaRPr>
                    </a:p>
                  </a:txBody>
                  <a:tcPr/>
                </a:tc>
                <a:tc>
                  <a:txBody>
                    <a:bodyPr/>
                    <a:lstStyle/>
                    <a:p>
                      <a:r>
                        <a:rPr lang="en-GB" sz="1500" dirty="0" smtClean="0">
                          <a:solidFill>
                            <a:schemeClr val="tx2"/>
                          </a:solidFill>
                        </a:rPr>
                        <a:t>8</a:t>
                      </a:r>
                      <a:endParaRPr lang="en-GB" sz="1500" dirty="0">
                        <a:solidFill>
                          <a:schemeClr val="tx2"/>
                        </a:solidFill>
                      </a:endParaRPr>
                    </a:p>
                  </a:txBody>
                  <a:tcPr/>
                </a:tc>
                <a:tc>
                  <a:txBody>
                    <a:bodyPr/>
                    <a:lstStyle/>
                    <a:p>
                      <a:r>
                        <a:rPr lang="en-GB" sz="1500" dirty="0" smtClean="0">
                          <a:solidFill>
                            <a:schemeClr val="tx2"/>
                          </a:solidFill>
                        </a:rPr>
                        <a:t>9</a:t>
                      </a:r>
                      <a:endParaRPr lang="en-GB" sz="1500" dirty="0">
                        <a:solidFill>
                          <a:schemeClr val="tx2"/>
                        </a:solidFill>
                      </a:endParaRPr>
                    </a:p>
                  </a:txBody>
                  <a:tcPr/>
                </a:tc>
                <a:tc>
                  <a:txBody>
                    <a:bodyPr/>
                    <a:lstStyle/>
                    <a:p>
                      <a:r>
                        <a:rPr lang="en-GB" sz="1500" dirty="0" smtClean="0">
                          <a:solidFill>
                            <a:schemeClr val="tx2"/>
                          </a:solidFill>
                        </a:rPr>
                        <a:t>10</a:t>
                      </a:r>
                      <a:endParaRPr lang="en-GB" sz="1500" dirty="0">
                        <a:solidFill>
                          <a:schemeClr val="tx2"/>
                        </a:solidFill>
                      </a:endParaRPr>
                    </a:p>
                  </a:txBody>
                  <a:tcPr/>
                </a:tc>
                <a:tc>
                  <a:txBody>
                    <a:bodyPr/>
                    <a:lstStyle/>
                    <a:p>
                      <a:r>
                        <a:rPr lang="en-GB" sz="1500" dirty="0" smtClean="0">
                          <a:solidFill>
                            <a:schemeClr val="tx2"/>
                          </a:solidFill>
                        </a:rPr>
                        <a:t>11</a:t>
                      </a:r>
                      <a:endParaRPr lang="en-GB" sz="1500" dirty="0">
                        <a:solidFill>
                          <a:schemeClr val="tx2"/>
                        </a:solidFill>
                      </a:endParaRPr>
                    </a:p>
                  </a:txBody>
                  <a:tcPr/>
                </a:tc>
                <a:tc>
                  <a:txBody>
                    <a:bodyPr/>
                    <a:lstStyle/>
                    <a:p>
                      <a:r>
                        <a:rPr lang="en-GB" sz="1500" dirty="0" smtClean="0">
                          <a:solidFill>
                            <a:schemeClr val="tx2"/>
                          </a:solidFill>
                        </a:rPr>
                        <a:t>12</a:t>
                      </a:r>
                      <a:endParaRPr lang="en-GB" sz="1500" dirty="0">
                        <a:solidFill>
                          <a:schemeClr val="tx2"/>
                        </a:solidFill>
                      </a:endParaRPr>
                    </a:p>
                  </a:txBody>
                  <a:tcPr/>
                </a:tc>
              </a:tr>
              <a:tr h="370840">
                <a:tc>
                  <a:txBody>
                    <a:bodyPr/>
                    <a:lstStyle/>
                    <a:p>
                      <a:r>
                        <a:rPr lang="en-GB" sz="1400" b="1" dirty="0" smtClean="0">
                          <a:solidFill>
                            <a:schemeClr val="tx2"/>
                          </a:solidFill>
                        </a:rPr>
                        <a:t>Factor</a:t>
                      </a:r>
                      <a:endParaRPr lang="en-GB" sz="1400" b="1" dirty="0">
                        <a:solidFill>
                          <a:schemeClr val="tx2"/>
                        </a:solidFill>
                      </a:endParaRPr>
                    </a:p>
                  </a:txBody>
                  <a:tcPr/>
                </a:tc>
                <a:tc>
                  <a:txBody>
                    <a:bodyPr/>
                    <a:lstStyle/>
                    <a:p>
                      <a:r>
                        <a:rPr lang="en-GB" sz="1500" b="1" dirty="0" smtClean="0"/>
                        <a:t>0.695</a:t>
                      </a:r>
                      <a:endParaRPr lang="en-GB" sz="1500" b="1" dirty="0"/>
                    </a:p>
                  </a:txBody>
                  <a:tcPr/>
                </a:tc>
                <a:tc>
                  <a:txBody>
                    <a:bodyPr/>
                    <a:lstStyle/>
                    <a:p>
                      <a:r>
                        <a:rPr lang="en-GB" sz="1500" b="1" dirty="0" smtClean="0"/>
                        <a:t>0.663</a:t>
                      </a:r>
                      <a:endParaRPr lang="en-GB" sz="1500" b="1" dirty="0"/>
                    </a:p>
                  </a:txBody>
                  <a:tcPr/>
                </a:tc>
                <a:tc>
                  <a:txBody>
                    <a:bodyPr/>
                    <a:lstStyle/>
                    <a:p>
                      <a:r>
                        <a:rPr lang="en-GB" sz="1500" b="1" dirty="0" smtClean="0"/>
                        <a:t>0.633</a:t>
                      </a:r>
                      <a:endParaRPr lang="en-GB" sz="1500" b="1" dirty="0"/>
                    </a:p>
                  </a:txBody>
                  <a:tcPr/>
                </a:tc>
                <a:tc>
                  <a:txBody>
                    <a:bodyPr/>
                    <a:lstStyle/>
                    <a:p>
                      <a:r>
                        <a:rPr lang="en-GB" sz="1500" b="1" dirty="0" smtClean="0"/>
                        <a:t>0.605</a:t>
                      </a:r>
                      <a:endParaRPr lang="en-GB" sz="1500" b="1" dirty="0"/>
                    </a:p>
                  </a:txBody>
                  <a:tcPr/>
                </a:tc>
                <a:tc>
                  <a:txBody>
                    <a:bodyPr/>
                    <a:lstStyle/>
                    <a:p>
                      <a:r>
                        <a:rPr lang="en-GB" sz="1500" b="1" dirty="0" smtClean="0"/>
                        <a:t>0.578</a:t>
                      </a:r>
                      <a:endParaRPr lang="en-GB" sz="1500" b="1" dirty="0"/>
                    </a:p>
                  </a:txBody>
                  <a:tcPr/>
                </a:tc>
                <a:tc>
                  <a:txBody>
                    <a:bodyPr/>
                    <a:lstStyle/>
                    <a:p>
                      <a:r>
                        <a:rPr lang="en-GB" sz="1500" b="1" dirty="0" smtClean="0"/>
                        <a:t>0.554</a:t>
                      </a:r>
                      <a:endParaRPr lang="en-GB" sz="1500" b="1" dirty="0"/>
                    </a:p>
                  </a:txBody>
                  <a:tcPr/>
                </a:tc>
              </a:tr>
            </a:tbl>
          </a:graphicData>
        </a:graphic>
      </p:graphicFrame>
    </p:spTree>
    <p:extLst>
      <p:ext uri="{BB962C8B-B14F-4D97-AF65-F5344CB8AC3E}">
        <p14:creationId xmlns:p14="http://schemas.microsoft.com/office/powerpoint/2010/main" val="33838763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Partial Retirement Calculation</a:t>
            </a:r>
            <a:endParaRPr lang="en-GB" dirty="0"/>
          </a:p>
        </p:txBody>
      </p:sp>
      <p:sp>
        <p:nvSpPr>
          <p:cNvPr id="3" name="Content Placeholder 2"/>
          <p:cNvSpPr>
            <a:spLocks noGrp="1"/>
          </p:cNvSpPr>
          <p:nvPr>
            <p:ph idx="1"/>
          </p:nvPr>
        </p:nvSpPr>
        <p:spPr>
          <a:xfrm>
            <a:off x="457200" y="1196752"/>
            <a:ext cx="8534400" cy="4518248"/>
          </a:xfrm>
        </p:spPr>
        <p:txBody>
          <a:bodyPr/>
          <a:lstStyle/>
          <a:p>
            <a:r>
              <a:rPr lang="en-GB" sz="2000" dirty="0" smtClean="0"/>
              <a:t>Member continues to build upon the remaining £14,400 which grows to £20,000 at age 64</a:t>
            </a:r>
          </a:p>
          <a:p>
            <a:endParaRPr lang="en-GB" sz="2000" dirty="0" smtClean="0"/>
          </a:p>
          <a:p>
            <a:r>
              <a:rPr lang="en-GB" sz="2000" dirty="0" smtClean="0"/>
              <a:t>Member opts again to partially retire by reducing their contract from 4 days to 2 days (8 sessions to 4, 30 hours to 15) and claim another 40% of their pension. Their pay reduces from £64k to £32k</a:t>
            </a:r>
          </a:p>
          <a:p>
            <a:endParaRPr lang="en-GB" sz="2000" dirty="0"/>
          </a:p>
          <a:p>
            <a:r>
              <a:rPr lang="en-GB" sz="2000" dirty="0"/>
              <a:t>4</a:t>
            </a:r>
            <a:r>
              <a:rPr lang="en-GB" sz="2000" dirty="0" smtClean="0"/>
              <a:t>0% of the members remaining pension (£20,000) in the 2015 scheme is £8,000 per annum which is reduced to £6,792 (reduction factor of 0.849)</a:t>
            </a:r>
          </a:p>
          <a:p>
            <a:endParaRPr lang="en-GB" sz="2000" dirty="0"/>
          </a:p>
          <a:p>
            <a:r>
              <a:rPr lang="en-GB" sz="2000" dirty="0" smtClean="0"/>
              <a:t>Member has the option to convert part of the £6,792 pension for a tax free lump sum (using the on-line calculator)</a:t>
            </a:r>
          </a:p>
          <a:p>
            <a:endParaRPr lang="en-GB" sz="2000" dirty="0"/>
          </a:p>
          <a:p>
            <a:endParaRPr lang="en-GB" sz="2000" dirty="0"/>
          </a:p>
        </p:txBody>
      </p:sp>
    </p:spTree>
    <p:extLst>
      <p:ext uri="{BB962C8B-B14F-4D97-AF65-F5344CB8AC3E}">
        <p14:creationId xmlns:p14="http://schemas.microsoft.com/office/powerpoint/2010/main" val="11478088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Partial Retirement Calculation</a:t>
            </a:r>
            <a:endParaRPr lang="en-GB" dirty="0"/>
          </a:p>
        </p:txBody>
      </p:sp>
      <p:sp>
        <p:nvSpPr>
          <p:cNvPr id="3" name="Content Placeholder 2"/>
          <p:cNvSpPr>
            <a:spLocks noGrp="1"/>
          </p:cNvSpPr>
          <p:nvPr>
            <p:ph idx="1"/>
          </p:nvPr>
        </p:nvSpPr>
        <p:spPr>
          <a:xfrm>
            <a:off x="457200" y="1196752"/>
            <a:ext cx="8534400" cy="4518248"/>
          </a:xfrm>
        </p:spPr>
        <p:txBody>
          <a:bodyPr/>
          <a:lstStyle/>
          <a:p>
            <a:r>
              <a:rPr lang="en-GB" sz="2000" dirty="0" smtClean="0"/>
              <a:t>Member continues to build upon the remaining </a:t>
            </a:r>
            <a:r>
              <a:rPr lang="en-GB" sz="2000" dirty="0" smtClean="0">
                <a:solidFill>
                  <a:schemeClr val="bg1"/>
                </a:solidFill>
              </a:rPr>
              <a:t>£12,000 </a:t>
            </a:r>
            <a:r>
              <a:rPr lang="en-GB" sz="2000" dirty="0" smtClean="0"/>
              <a:t>which grows to retirement</a:t>
            </a:r>
          </a:p>
          <a:p>
            <a:pPr marL="0" indent="0">
              <a:buNone/>
            </a:pPr>
            <a:endParaRPr lang="en-GB" sz="2000" dirty="0" smtClean="0"/>
          </a:p>
          <a:p>
            <a:r>
              <a:rPr lang="en-GB" sz="2000" dirty="0" smtClean="0"/>
              <a:t>Assuming the member did not convert part of their 2015 pension for lump sum their income for 2 days working plus partial retirement would be approx. £32,000 + £6,672 + £6,792 = £45,464</a:t>
            </a:r>
          </a:p>
          <a:p>
            <a:endParaRPr lang="en-GB" sz="2000" dirty="0"/>
          </a:p>
          <a:p>
            <a:r>
              <a:rPr lang="en-GB" sz="2000" dirty="0" smtClean="0"/>
              <a:t>The member will be eligible for the remainder of their 2015 scheme benefits at retirement plus their 1995 scheme benefits.</a:t>
            </a:r>
          </a:p>
          <a:p>
            <a:endParaRPr lang="en-GB" sz="2000" dirty="0"/>
          </a:p>
          <a:p>
            <a:r>
              <a:rPr lang="en-GB" sz="2000" dirty="0" smtClean="0"/>
              <a:t>Member also has the option to convert part of their remaining 2015 scheme benefits for a higher lump sum at retirement. </a:t>
            </a:r>
            <a:endParaRPr lang="en-GB" sz="2000" dirty="0"/>
          </a:p>
          <a:p>
            <a:endParaRPr lang="en-GB" sz="2000" dirty="0"/>
          </a:p>
        </p:txBody>
      </p:sp>
    </p:spTree>
    <p:extLst>
      <p:ext uri="{BB962C8B-B14F-4D97-AF65-F5344CB8AC3E}">
        <p14:creationId xmlns:p14="http://schemas.microsoft.com/office/powerpoint/2010/main" val="11635120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De-coupling of added years</a:t>
            </a:r>
            <a:endParaRPr lang="en-GB" dirty="0"/>
          </a:p>
        </p:txBody>
      </p:sp>
      <p:sp>
        <p:nvSpPr>
          <p:cNvPr id="3" name="Content Placeholder 2"/>
          <p:cNvSpPr>
            <a:spLocks noGrp="1"/>
          </p:cNvSpPr>
          <p:nvPr>
            <p:ph idx="1"/>
          </p:nvPr>
        </p:nvSpPr>
        <p:spPr>
          <a:xfrm>
            <a:off x="395536" y="1772816"/>
            <a:ext cx="8534400" cy="3962400"/>
          </a:xfrm>
        </p:spPr>
        <p:txBody>
          <a:bodyPr/>
          <a:lstStyle/>
          <a:p>
            <a:r>
              <a:rPr lang="en-GB" sz="2000" dirty="0" smtClean="0"/>
              <a:t>Added years was a facility in the 1995 section of the scheme which allowed members to increase their pension benefits at retirement by paying additional contributions to purchase extra service</a:t>
            </a:r>
          </a:p>
          <a:p>
            <a:endParaRPr lang="en-GB" sz="2000" dirty="0" smtClean="0"/>
          </a:p>
          <a:p>
            <a:r>
              <a:rPr lang="en-GB" sz="2000" dirty="0" smtClean="0"/>
              <a:t>An added years contract was normally taken out to age 60 or age 65.</a:t>
            </a:r>
          </a:p>
          <a:p>
            <a:pPr marL="0" indent="0">
              <a:buNone/>
            </a:pPr>
            <a:endParaRPr lang="en-GB" sz="2000" dirty="0" smtClean="0"/>
          </a:p>
          <a:p>
            <a:r>
              <a:rPr lang="en-GB" sz="2000" dirty="0" smtClean="0"/>
              <a:t>If you have a current added years contract in the 1995 scheme, you can claim these benefits at the contract end date and continue building up membership in the 2015 scheme</a:t>
            </a:r>
            <a:endParaRPr lang="en-GB" sz="2000" dirty="0"/>
          </a:p>
        </p:txBody>
      </p:sp>
    </p:spTree>
    <p:extLst>
      <p:ext uri="{BB962C8B-B14F-4D97-AF65-F5344CB8AC3E}">
        <p14:creationId xmlns:p14="http://schemas.microsoft.com/office/powerpoint/2010/main" val="2850031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Age/Normal Retirement</a:t>
            </a:r>
            <a:endParaRPr lang="en-GB" dirty="0"/>
          </a:p>
        </p:txBody>
      </p:sp>
      <p:sp>
        <p:nvSpPr>
          <p:cNvPr id="3" name="Content Placeholder 2"/>
          <p:cNvSpPr>
            <a:spLocks noGrp="1"/>
          </p:cNvSpPr>
          <p:nvPr>
            <p:ph idx="1"/>
          </p:nvPr>
        </p:nvSpPr>
        <p:spPr>
          <a:xfrm>
            <a:off x="457200" y="1052736"/>
            <a:ext cx="8534400" cy="4662264"/>
          </a:xfrm>
        </p:spPr>
        <p:txBody>
          <a:bodyPr/>
          <a:lstStyle/>
          <a:p>
            <a:endParaRPr lang="en-GB" sz="2000" dirty="0" smtClean="0"/>
          </a:p>
          <a:p>
            <a:r>
              <a:rPr lang="en-GB" sz="2000" dirty="0"/>
              <a:t>The Normal Retirement Age (NRA</a:t>
            </a:r>
            <a:r>
              <a:rPr lang="en-GB" sz="2000" dirty="0" smtClean="0"/>
              <a:t>) for </a:t>
            </a:r>
            <a:r>
              <a:rPr lang="en-GB" sz="2000" dirty="0"/>
              <a:t>members of the </a:t>
            </a:r>
            <a:r>
              <a:rPr lang="en-GB" sz="2000" dirty="0" smtClean="0"/>
              <a:t>1995 section of the </a:t>
            </a:r>
            <a:r>
              <a:rPr lang="en-GB" sz="2000" dirty="0"/>
              <a:t>scheme is </a:t>
            </a:r>
            <a:r>
              <a:rPr lang="en-GB" sz="2000" dirty="0" smtClean="0"/>
              <a:t>60 (age 55 for special classes/MHO)</a:t>
            </a:r>
          </a:p>
          <a:p>
            <a:pPr marL="0" indent="0">
              <a:buNone/>
            </a:pPr>
            <a:endParaRPr lang="en-GB" sz="2000" dirty="0" smtClean="0"/>
          </a:p>
          <a:p>
            <a:r>
              <a:rPr lang="en-GB" sz="2000" dirty="0" smtClean="0"/>
              <a:t>The Normal Retirement </a:t>
            </a:r>
            <a:r>
              <a:rPr lang="en-GB" sz="2000" dirty="0"/>
              <a:t>A</a:t>
            </a:r>
            <a:r>
              <a:rPr lang="en-GB" sz="2000" dirty="0" smtClean="0"/>
              <a:t>ge (NRA) for members of the 2015 scheme is linked to your State Pension Age (SPA)</a:t>
            </a:r>
          </a:p>
          <a:p>
            <a:pPr marL="0" indent="0">
              <a:buNone/>
            </a:pPr>
            <a:endParaRPr lang="en-GB" sz="2000" dirty="0" smtClean="0"/>
          </a:p>
          <a:p>
            <a:r>
              <a:rPr lang="en-GB" sz="2000" dirty="0" smtClean="0"/>
              <a:t>As you may have benefits in both the 1995 &amp; 2015 schemes you could technically have 2 NRA’s</a:t>
            </a:r>
          </a:p>
          <a:p>
            <a:pPr marL="0" indent="0">
              <a:buNone/>
            </a:pPr>
            <a:endParaRPr lang="en-GB" sz="2000" dirty="0" smtClean="0"/>
          </a:p>
          <a:p>
            <a:r>
              <a:rPr lang="en-GB" sz="2000" dirty="0" smtClean="0"/>
              <a:t>We will do a calculation on the benefits you have accrued in both schemes and add them together to get your overall pension</a:t>
            </a:r>
            <a:endParaRPr lang="en-GB" sz="2000" dirty="0"/>
          </a:p>
        </p:txBody>
      </p:sp>
    </p:spTree>
    <p:extLst>
      <p:ext uri="{BB962C8B-B14F-4D97-AF65-F5344CB8AC3E}">
        <p14:creationId xmlns:p14="http://schemas.microsoft.com/office/powerpoint/2010/main" val="28770665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Age (Normal) Retirement</a:t>
            </a:r>
            <a:endParaRPr lang="en-GB" dirty="0"/>
          </a:p>
        </p:txBody>
      </p:sp>
      <p:sp>
        <p:nvSpPr>
          <p:cNvPr id="3" name="Content Placeholder 2"/>
          <p:cNvSpPr>
            <a:spLocks noGrp="1"/>
          </p:cNvSpPr>
          <p:nvPr>
            <p:ph idx="1"/>
          </p:nvPr>
        </p:nvSpPr>
        <p:spPr>
          <a:xfrm>
            <a:off x="457200" y="1052736"/>
            <a:ext cx="8534400" cy="4662264"/>
          </a:xfrm>
        </p:spPr>
        <p:txBody>
          <a:bodyPr/>
          <a:lstStyle/>
          <a:p>
            <a:r>
              <a:rPr lang="en-GB" sz="2000" dirty="0" smtClean="0"/>
              <a:t>When you reach Normal Retirement Age (NRA), Age 60 in the 1995 section (or 55 if you hold Special Class Status)  and SPA in the 2015 scheme you can apply for your Pension Benefits.</a:t>
            </a:r>
          </a:p>
          <a:p>
            <a:r>
              <a:rPr lang="en-GB" sz="2000" dirty="0" smtClean="0"/>
              <a:t>Your 1995 benefits are calculated on the service you have accrued and your best pensionable pay of the last 3 years of scheme membership.</a:t>
            </a:r>
          </a:p>
          <a:p>
            <a:r>
              <a:rPr lang="en-GB" sz="2000" dirty="0" smtClean="0"/>
              <a:t>The following formulae are used in the calculation:</a:t>
            </a:r>
            <a:endParaRPr lang="en-GB" sz="2000" dirty="0"/>
          </a:p>
          <a:p>
            <a:pPr marL="0" indent="0">
              <a:buNone/>
            </a:pPr>
            <a:r>
              <a:rPr lang="en-GB" sz="2000" dirty="0" smtClean="0"/>
              <a:t>	Service/80 x Pensionable Pay = pension</a:t>
            </a:r>
          </a:p>
          <a:p>
            <a:pPr marL="0" indent="0">
              <a:buNone/>
            </a:pPr>
            <a:r>
              <a:rPr lang="en-GB" sz="2000" dirty="0"/>
              <a:t>	</a:t>
            </a:r>
            <a:r>
              <a:rPr lang="en-GB" sz="2000" dirty="0" smtClean="0"/>
              <a:t>Pension x 3 = Lump Sum</a:t>
            </a:r>
          </a:p>
          <a:p>
            <a:r>
              <a:rPr lang="en-GB" sz="2000" dirty="0" smtClean="0"/>
              <a:t>2015 Scheme benefits calculated using the CARE formula</a:t>
            </a:r>
          </a:p>
          <a:p>
            <a:r>
              <a:rPr lang="en-GB" sz="2000" dirty="0" smtClean="0"/>
              <a:t>You have the option to convert part of your pension to take an additional lump sum at a rate of £12 lump sum for every £1 of pension given up.</a:t>
            </a:r>
          </a:p>
          <a:p>
            <a:r>
              <a:rPr lang="en-GB" sz="2000" b="1" dirty="0" smtClean="0"/>
              <a:t>You cannot convert all of your pension for a one off lump sum. </a:t>
            </a:r>
            <a:endParaRPr lang="en-GB" sz="2000" b="1" dirty="0"/>
          </a:p>
        </p:txBody>
      </p:sp>
    </p:spTree>
    <p:extLst>
      <p:ext uri="{BB962C8B-B14F-4D97-AF65-F5344CB8AC3E}">
        <p14:creationId xmlns:p14="http://schemas.microsoft.com/office/powerpoint/2010/main" val="1315680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Age (Normal) Retirement</a:t>
            </a:r>
          </a:p>
        </p:txBody>
      </p:sp>
      <p:sp>
        <p:nvSpPr>
          <p:cNvPr id="3" name="Content Placeholder 2"/>
          <p:cNvSpPr>
            <a:spLocks noGrp="1"/>
          </p:cNvSpPr>
          <p:nvPr>
            <p:ph idx="1"/>
          </p:nvPr>
        </p:nvSpPr>
        <p:spPr>
          <a:xfrm>
            <a:off x="457200" y="980728"/>
            <a:ext cx="8534400" cy="4734272"/>
          </a:xfrm>
        </p:spPr>
        <p:txBody>
          <a:bodyPr/>
          <a:lstStyle/>
          <a:p>
            <a:r>
              <a:rPr lang="en-GB" sz="2000" dirty="0" smtClean="0"/>
              <a:t>Your 1995 scheme benefits will be calculated using your final salary at retirement. This is known as final salary link.</a:t>
            </a:r>
          </a:p>
          <a:p>
            <a:pPr marL="0" indent="0">
              <a:buNone/>
            </a:pPr>
            <a:endParaRPr lang="en-GB" sz="2000" dirty="0" smtClean="0"/>
          </a:p>
          <a:p>
            <a:r>
              <a:rPr lang="en-GB" sz="2000" dirty="0" smtClean="0"/>
              <a:t>You will receive a pension and a lump sum from this Scheme membership.</a:t>
            </a:r>
          </a:p>
          <a:p>
            <a:pPr marL="0" indent="0">
              <a:buNone/>
            </a:pPr>
            <a:endParaRPr lang="en-GB" sz="2000" dirty="0" smtClean="0"/>
          </a:p>
          <a:p>
            <a:r>
              <a:rPr lang="en-GB" sz="2000" dirty="0" smtClean="0"/>
              <a:t>Your 2015 Scheme Benefits will be calculated using the Career Average Revalued Earnings (CARE) formula.</a:t>
            </a:r>
          </a:p>
          <a:p>
            <a:pPr marL="0" indent="0">
              <a:buNone/>
            </a:pPr>
            <a:endParaRPr lang="en-GB" sz="2000" dirty="0" smtClean="0"/>
          </a:p>
          <a:p>
            <a:r>
              <a:rPr lang="en-GB" sz="2000" dirty="0"/>
              <a:t>Y</a:t>
            </a:r>
            <a:r>
              <a:rPr lang="en-GB" sz="2000" dirty="0" smtClean="0"/>
              <a:t>ou will receive a pension for this Scheme membership</a:t>
            </a:r>
          </a:p>
          <a:p>
            <a:pPr marL="0" indent="0">
              <a:buNone/>
            </a:pPr>
            <a:endParaRPr lang="en-GB" sz="2000" dirty="0" smtClean="0"/>
          </a:p>
          <a:p>
            <a:r>
              <a:rPr lang="en-GB" sz="2000" dirty="0" smtClean="0"/>
              <a:t>You may opt to give up a proportion of your pension for a higher lump sum in both schemes</a:t>
            </a:r>
          </a:p>
          <a:p>
            <a:endParaRPr lang="en-GB" sz="2000" dirty="0"/>
          </a:p>
        </p:txBody>
      </p:sp>
    </p:spTree>
    <p:extLst>
      <p:ext uri="{BB962C8B-B14F-4D97-AF65-F5344CB8AC3E}">
        <p14:creationId xmlns:p14="http://schemas.microsoft.com/office/powerpoint/2010/main" val="278808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Age (Normal) Retirement cont.</a:t>
            </a:r>
            <a:endParaRPr lang="en-GB" dirty="0"/>
          </a:p>
        </p:txBody>
      </p:sp>
      <p:sp>
        <p:nvSpPr>
          <p:cNvPr id="3" name="Content Placeholder 2"/>
          <p:cNvSpPr>
            <a:spLocks noGrp="1"/>
          </p:cNvSpPr>
          <p:nvPr>
            <p:ph idx="1"/>
          </p:nvPr>
        </p:nvSpPr>
        <p:spPr/>
        <p:txBody>
          <a:bodyPr/>
          <a:lstStyle/>
          <a:p>
            <a:r>
              <a:rPr lang="en-GB" sz="2000" dirty="0" smtClean="0"/>
              <a:t>Karen has accrued 20 years service in the 1995 section of the scheme when she moved to the 2015 scheme at 01/04/2015</a:t>
            </a:r>
          </a:p>
          <a:p>
            <a:pPr marL="0" indent="0">
              <a:buNone/>
            </a:pPr>
            <a:endParaRPr lang="en-GB" sz="2000" dirty="0" smtClean="0"/>
          </a:p>
          <a:p>
            <a:pPr marL="0" indent="0">
              <a:buNone/>
            </a:pPr>
            <a:r>
              <a:rPr lang="en-GB" sz="2000" dirty="0" smtClean="0"/>
              <a:t>Service of 20 years and a pensionable pay figure on retirement of £85,000</a:t>
            </a:r>
          </a:p>
          <a:p>
            <a:pPr marL="0" indent="0">
              <a:buNone/>
            </a:pPr>
            <a:r>
              <a:rPr lang="en-GB" sz="2000" dirty="0"/>
              <a:t>	</a:t>
            </a:r>
            <a:r>
              <a:rPr lang="en-GB" sz="2000" dirty="0" smtClean="0"/>
              <a:t>	Pension = 	£21,250</a:t>
            </a:r>
          </a:p>
          <a:p>
            <a:pPr marL="0" indent="0">
              <a:buNone/>
            </a:pPr>
            <a:r>
              <a:rPr lang="en-GB" sz="2000" dirty="0"/>
              <a:t>	</a:t>
            </a:r>
            <a:r>
              <a:rPr lang="en-GB" sz="2000" dirty="0" smtClean="0"/>
              <a:t>	Lump Sum =	£63,750</a:t>
            </a:r>
          </a:p>
          <a:p>
            <a:pPr marL="0" indent="0">
              <a:buNone/>
            </a:pPr>
            <a:endParaRPr lang="en-GB" sz="2000" dirty="0"/>
          </a:p>
          <a:p>
            <a:pPr marL="0" indent="0">
              <a:buNone/>
            </a:pPr>
            <a:r>
              <a:rPr lang="en-GB" sz="2000" dirty="0" smtClean="0"/>
              <a:t>Maximum Lump Sum option</a:t>
            </a:r>
          </a:p>
          <a:p>
            <a:pPr marL="0" indent="0">
              <a:buNone/>
            </a:pPr>
            <a:r>
              <a:rPr lang="en-GB" sz="2000" dirty="0"/>
              <a:t>	</a:t>
            </a:r>
            <a:r>
              <a:rPr lang="en-GB" sz="2000" dirty="0" smtClean="0"/>
              <a:t>	</a:t>
            </a:r>
            <a:r>
              <a:rPr lang="en-GB" sz="2000" dirty="0"/>
              <a:t>Pension = 	</a:t>
            </a:r>
            <a:r>
              <a:rPr lang="en-GB" sz="2000" dirty="0" smtClean="0"/>
              <a:t>£17,076</a:t>
            </a:r>
            <a:endParaRPr lang="en-GB" sz="2000" dirty="0"/>
          </a:p>
          <a:p>
            <a:pPr marL="0" indent="0">
              <a:buNone/>
            </a:pPr>
            <a:r>
              <a:rPr lang="en-GB" sz="2000" dirty="0"/>
              <a:t>		Lump Sum =	</a:t>
            </a:r>
            <a:r>
              <a:rPr lang="en-GB" sz="2000" dirty="0" smtClean="0"/>
              <a:t>£113,838</a:t>
            </a:r>
            <a:endParaRPr lang="en-GB" sz="2000" dirty="0"/>
          </a:p>
          <a:p>
            <a:pPr marL="0" indent="0">
              <a:buNone/>
            </a:pPr>
            <a:endParaRPr lang="en-GB" sz="2000" dirty="0"/>
          </a:p>
        </p:txBody>
      </p:sp>
    </p:spTree>
    <p:extLst>
      <p:ext uri="{BB962C8B-B14F-4D97-AF65-F5344CB8AC3E}">
        <p14:creationId xmlns:p14="http://schemas.microsoft.com/office/powerpoint/2010/main" val="28042598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 (Normal) Retirement cont.</a:t>
            </a:r>
          </a:p>
        </p:txBody>
      </p:sp>
      <p:sp>
        <p:nvSpPr>
          <p:cNvPr id="3" name="Content Placeholder 2"/>
          <p:cNvSpPr>
            <a:spLocks noGrp="1"/>
          </p:cNvSpPr>
          <p:nvPr>
            <p:ph idx="1"/>
          </p:nvPr>
        </p:nvSpPr>
        <p:spPr/>
        <p:txBody>
          <a:bodyPr/>
          <a:lstStyle/>
          <a:p>
            <a:r>
              <a:rPr lang="en-GB" sz="2000" dirty="0" smtClean="0"/>
              <a:t>If we assume the following we can use the 2015 scheme calculator to forecast the value of Karen’s pension in the 2015 scheme:</a:t>
            </a:r>
          </a:p>
          <a:p>
            <a:endParaRPr lang="en-GB" sz="2000" dirty="0"/>
          </a:p>
          <a:p>
            <a:r>
              <a:rPr lang="en-GB" sz="2000" dirty="0" smtClean="0"/>
              <a:t>Karen joined the 2015 scheme at age 46 </a:t>
            </a:r>
          </a:p>
          <a:p>
            <a:pPr marL="0" indent="0">
              <a:buNone/>
            </a:pPr>
            <a:endParaRPr lang="en-GB" sz="2000" dirty="0" smtClean="0"/>
          </a:p>
          <a:p>
            <a:r>
              <a:rPr lang="en-GB" sz="2000" dirty="0" smtClean="0"/>
              <a:t>Karen has NRA of  67</a:t>
            </a:r>
          </a:p>
          <a:p>
            <a:pPr marL="0" indent="0">
              <a:buNone/>
            </a:pPr>
            <a:endParaRPr lang="en-GB" sz="2000" dirty="0" smtClean="0"/>
          </a:p>
          <a:p>
            <a:r>
              <a:rPr lang="en-GB" sz="2000" dirty="0" smtClean="0"/>
              <a:t>Karen’s pensionable pay on joining is £76,500</a:t>
            </a:r>
          </a:p>
          <a:p>
            <a:pPr marL="0" indent="0">
              <a:buNone/>
            </a:pPr>
            <a:endParaRPr lang="en-GB" sz="2000" dirty="0" smtClean="0"/>
          </a:p>
        </p:txBody>
      </p:sp>
    </p:spTree>
    <p:extLst>
      <p:ext uri="{BB962C8B-B14F-4D97-AF65-F5344CB8AC3E}">
        <p14:creationId xmlns:p14="http://schemas.microsoft.com/office/powerpoint/2010/main" val="2673693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Scheme Structure</a:t>
            </a:r>
            <a:endParaRPr lang="en-GB" dirty="0"/>
          </a:p>
        </p:txBody>
      </p:sp>
      <p:sp>
        <p:nvSpPr>
          <p:cNvPr id="3" name="Content Placeholder 2"/>
          <p:cNvSpPr>
            <a:spLocks noGrp="1"/>
          </p:cNvSpPr>
          <p:nvPr>
            <p:ph idx="1"/>
          </p:nvPr>
        </p:nvSpPr>
        <p:spPr>
          <a:xfrm>
            <a:off x="457200" y="1124744"/>
            <a:ext cx="8534400" cy="4590256"/>
          </a:xfrm>
        </p:spPr>
        <p:txBody>
          <a:bodyPr/>
          <a:lstStyle/>
          <a:p>
            <a:r>
              <a:rPr lang="en-GB" sz="2000" dirty="0" smtClean="0"/>
              <a:t>On </a:t>
            </a:r>
            <a:r>
              <a:rPr lang="en-GB" sz="2000" dirty="0"/>
              <a:t>01 April 2015 </a:t>
            </a:r>
            <a:r>
              <a:rPr lang="en-GB" sz="2000" dirty="0" smtClean="0"/>
              <a:t>the 1995 &amp; 2008 sections of the HSC pension </a:t>
            </a:r>
            <a:r>
              <a:rPr lang="en-GB" sz="2000" dirty="0"/>
              <a:t>scheme </a:t>
            </a:r>
            <a:r>
              <a:rPr lang="en-GB" sz="2000" dirty="0" smtClean="0"/>
              <a:t>closed </a:t>
            </a:r>
            <a:r>
              <a:rPr lang="en-GB" sz="2000" dirty="0"/>
              <a:t>and </a:t>
            </a:r>
            <a:r>
              <a:rPr lang="en-GB" sz="2000" dirty="0" smtClean="0"/>
              <a:t>members moved </a:t>
            </a:r>
            <a:r>
              <a:rPr lang="en-GB" sz="2000" dirty="0"/>
              <a:t>to </a:t>
            </a:r>
            <a:r>
              <a:rPr lang="en-GB" sz="2000" dirty="0" smtClean="0"/>
              <a:t>the 2015 scheme </a:t>
            </a:r>
            <a:r>
              <a:rPr lang="en-GB" sz="2000" dirty="0"/>
              <a:t>except -</a:t>
            </a:r>
          </a:p>
          <a:p>
            <a:endParaRPr lang="en-GB" sz="2000" dirty="0"/>
          </a:p>
          <a:p>
            <a:pPr marL="514350" indent="-514350">
              <a:buClrTx/>
              <a:buFont typeface="+mj-lt"/>
              <a:buAutoNum type="romanLcPeriod"/>
            </a:pPr>
            <a:r>
              <a:rPr lang="en-GB" sz="2000" dirty="0"/>
              <a:t>Active members within 10 years of their Normal pension age as at </a:t>
            </a:r>
            <a:r>
              <a:rPr lang="en-GB" sz="2000" dirty="0" smtClean="0"/>
              <a:t>1</a:t>
            </a:r>
            <a:r>
              <a:rPr lang="en-GB" sz="2000" baseline="30000" dirty="0" smtClean="0"/>
              <a:t>st</a:t>
            </a:r>
            <a:r>
              <a:rPr lang="en-GB" sz="2000" dirty="0" smtClean="0"/>
              <a:t>  </a:t>
            </a:r>
            <a:r>
              <a:rPr lang="en-GB" sz="2000" dirty="0"/>
              <a:t>April 2012 (who </a:t>
            </a:r>
            <a:r>
              <a:rPr lang="en-GB" sz="2000" dirty="0" smtClean="0"/>
              <a:t>were fully protected)</a:t>
            </a:r>
            <a:endParaRPr lang="en-GB" sz="2000" dirty="0"/>
          </a:p>
          <a:p>
            <a:pPr marL="514350" indent="-514350">
              <a:buClrTx/>
              <a:buFont typeface="+mj-lt"/>
              <a:buAutoNum type="romanLcPeriod"/>
            </a:pPr>
            <a:endParaRPr lang="en-GB" sz="2000" dirty="0"/>
          </a:p>
          <a:p>
            <a:pPr marL="514350" indent="-514350">
              <a:buClrTx/>
              <a:buFont typeface="+mj-lt"/>
              <a:buAutoNum type="romanLcPeriod"/>
            </a:pPr>
            <a:r>
              <a:rPr lang="en-GB" sz="2000" dirty="0"/>
              <a:t>Active members within a further 3 years 5 months of normal pension age as at 1 April 2012 (who </a:t>
            </a:r>
            <a:r>
              <a:rPr lang="en-GB" sz="2000" dirty="0" smtClean="0"/>
              <a:t>had tapered </a:t>
            </a:r>
            <a:r>
              <a:rPr lang="en-GB" sz="2000" dirty="0"/>
              <a:t>protection and </a:t>
            </a:r>
            <a:r>
              <a:rPr lang="en-GB" sz="2000" dirty="0" smtClean="0"/>
              <a:t>will </a:t>
            </a:r>
            <a:r>
              <a:rPr lang="en-GB" sz="2000" dirty="0"/>
              <a:t>move to the 2015 </a:t>
            </a:r>
            <a:r>
              <a:rPr lang="en-GB" sz="2000" dirty="0" smtClean="0"/>
              <a:t>Scheme at a later date)</a:t>
            </a:r>
          </a:p>
          <a:p>
            <a:pPr marL="514350" indent="-514350">
              <a:buClrTx/>
              <a:buFont typeface="+mj-lt"/>
              <a:buAutoNum type="romanLcPeriod"/>
            </a:pPr>
            <a:endParaRPr lang="en-GB" sz="2000" dirty="0" smtClean="0"/>
          </a:p>
          <a:p>
            <a:pPr marL="514350" indent="-514350">
              <a:buClrTx/>
              <a:buFont typeface="+mj-lt"/>
              <a:buAutoNum type="romanLcPeriod"/>
            </a:pPr>
            <a:r>
              <a:rPr lang="en-GB" sz="2000" dirty="0"/>
              <a:t>Those members born between 02/04/1962 and 31/08/65 ( 02/04/1967 and 31/08/1970 for Special Class Members) move to the new scheme at a date after 01/04/2015 – See calculator on scheme website</a:t>
            </a:r>
          </a:p>
          <a:p>
            <a:endParaRPr lang="en-GB" sz="2000" dirty="0"/>
          </a:p>
        </p:txBody>
      </p:sp>
    </p:spTree>
    <p:extLst>
      <p:ext uri="{BB962C8B-B14F-4D97-AF65-F5344CB8AC3E}">
        <p14:creationId xmlns:p14="http://schemas.microsoft.com/office/powerpoint/2010/main" val="21031722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 (Normal) Retirement </a:t>
            </a:r>
            <a:r>
              <a:rPr lang="en-GB" dirty="0" err="1"/>
              <a:t>cont</a:t>
            </a: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smtClean="0"/>
              <a:t>In the 2015 Scheme Karen has accrued benefits of</a:t>
            </a:r>
          </a:p>
          <a:p>
            <a:endParaRPr lang="en-GB" sz="2000" dirty="0"/>
          </a:p>
          <a:p>
            <a:pPr marL="0" indent="0">
              <a:buNone/>
            </a:pPr>
            <a:r>
              <a:rPr lang="en-GB" sz="2000" dirty="0" smtClean="0"/>
              <a:t>	Pension = £40,611 (at age 67)</a:t>
            </a:r>
          </a:p>
          <a:p>
            <a:pPr marL="0" indent="0">
              <a:buNone/>
            </a:pPr>
            <a:endParaRPr lang="en-GB" sz="2000" dirty="0"/>
          </a:p>
          <a:p>
            <a:r>
              <a:rPr lang="en-GB" sz="2000" dirty="0" smtClean="0"/>
              <a:t>Karen's total benefits are as follows</a:t>
            </a:r>
          </a:p>
          <a:p>
            <a:pPr marL="0" indent="0">
              <a:buNone/>
            </a:pPr>
            <a:endParaRPr lang="en-GB" sz="2000" dirty="0"/>
          </a:p>
          <a:p>
            <a:pPr marL="0" indent="0">
              <a:buNone/>
            </a:pPr>
            <a:r>
              <a:rPr lang="en-GB" sz="2000" dirty="0" smtClean="0"/>
              <a:t>	Pension = £21,250 + £40,611 = £61,861</a:t>
            </a:r>
          </a:p>
          <a:p>
            <a:pPr marL="0" indent="0">
              <a:buNone/>
            </a:pPr>
            <a:endParaRPr lang="en-GB" sz="2000" dirty="0"/>
          </a:p>
          <a:p>
            <a:pPr marL="0" indent="0">
              <a:buNone/>
            </a:pPr>
            <a:r>
              <a:rPr lang="en-GB" sz="2000" dirty="0" smtClean="0"/>
              <a:t>	Lump Sum = £63,750 (with the option to increase)</a:t>
            </a:r>
          </a:p>
          <a:p>
            <a:pPr marL="0" indent="0">
              <a:buNone/>
            </a:pPr>
            <a:endParaRPr lang="en-GB" sz="2000" dirty="0"/>
          </a:p>
          <a:p>
            <a:pPr marL="0" indent="0">
              <a:buNone/>
            </a:pPr>
            <a:r>
              <a:rPr lang="en-GB" sz="2000" b="1" dirty="0" smtClean="0">
                <a:solidFill>
                  <a:srgbClr val="FF0000"/>
                </a:solidFill>
              </a:rPr>
              <a:t>This would exceed the LTA at it’s current rate</a:t>
            </a:r>
            <a:endParaRPr lang="en-GB" sz="2000" b="1" dirty="0">
              <a:solidFill>
                <a:srgbClr val="FF0000"/>
              </a:solidFill>
            </a:endParaRPr>
          </a:p>
        </p:txBody>
      </p:sp>
    </p:spTree>
    <p:extLst>
      <p:ext uri="{BB962C8B-B14F-4D97-AF65-F5344CB8AC3E}">
        <p14:creationId xmlns:p14="http://schemas.microsoft.com/office/powerpoint/2010/main" val="11830394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Pension Application Process</a:t>
            </a:r>
            <a:endParaRPr lang="en-GB" dirty="0"/>
          </a:p>
        </p:txBody>
      </p:sp>
      <p:sp>
        <p:nvSpPr>
          <p:cNvPr id="3" name="Content Placeholder 2"/>
          <p:cNvSpPr>
            <a:spLocks noGrp="1"/>
          </p:cNvSpPr>
          <p:nvPr>
            <p:ph idx="1"/>
          </p:nvPr>
        </p:nvSpPr>
        <p:spPr>
          <a:xfrm>
            <a:off x="457200" y="1196752"/>
            <a:ext cx="8534400" cy="4518248"/>
          </a:xfrm>
        </p:spPr>
        <p:txBody>
          <a:bodyPr/>
          <a:lstStyle/>
          <a:p>
            <a:r>
              <a:rPr lang="en-GB" sz="2000" dirty="0" smtClean="0"/>
              <a:t>If you are thinking of retiring through</a:t>
            </a:r>
            <a:r>
              <a:rPr lang="en-GB" dirty="0"/>
              <a:t> </a:t>
            </a:r>
            <a:r>
              <a:rPr lang="en-GB" sz="2000" dirty="0" smtClean="0"/>
              <a:t>Normal Age Retirement or VER you should meet with your Manager as soon as possible. (usually 4 months in advance of your proposed date)</a:t>
            </a:r>
          </a:p>
          <a:p>
            <a:r>
              <a:rPr lang="en-GB" sz="2000" dirty="0" smtClean="0"/>
              <a:t>You may wish to visit the scheme website and use the calculator to estimate the value of your benefits</a:t>
            </a:r>
          </a:p>
          <a:p>
            <a:r>
              <a:rPr lang="en-GB" sz="2000" dirty="0" smtClean="0"/>
              <a:t>When completing the </a:t>
            </a:r>
            <a:r>
              <a:rPr lang="en-GB" sz="2000" dirty="0" smtClean="0">
                <a:hlinkClick r:id="rId2"/>
              </a:rPr>
              <a:t>AW6</a:t>
            </a:r>
            <a:r>
              <a:rPr lang="en-GB" sz="2000" dirty="0" smtClean="0"/>
              <a:t> you should pay particular attention to Part 6, the section which asks if you wish to take an additional lump sum.</a:t>
            </a:r>
          </a:p>
          <a:p>
            <a:r>
              <a:rPr lang="en-GB" sz="2000" dirty="0" smtClean="0"/>
              <a:t>At this point you should make a decision based on you own circumstances. (refer to the calculator on the website)</a:t>
            </a:r>
          </a:p>
          <a:p>
            <a:r>
              <a:rPr lang="en-GB" sz="2000" dirty="0" smtClean="0"/>
              <a:t>HSC Pension Service will not advise you which option to choose, you may wish to speak to a financial advisor</a:t>
            </a:r>
          </a:p>
          <a:p>
            <a:r>
              <a:rPr lang="en-GB" sz="2000" dirty="0" smtClean="0"/>
              <a:t>Please submit you birth certificate with the application form to speed up the process</a:t>
            </a:r>
            <a:endParaRPr lang="en-GB" sz="2000" dirty="0"/>
          </a:p>
        </p:txBody>
      </p:sp>
    </p:spTree>
    <p:extLst>
      <p:ext uri="{BB962C8B-B14F-4D97-AF65-F5344CB8AC3E}">
        <p14:creationId xmlns:p14="http://schemas.microsoft.com/office/powerpoint/2010/main" val="12519124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Ill Health Retirement</a:t>
            </a:r>
            <a:endParaRPr lang="en-GB" dirty="0"/>
          </a:p>
        </p:txBody>
      </p:sp>
      <p:sp>
        <p:nvSpPr>
          <p:cNvPr id="3" name="Content Placeholder 2"/>
          <p:cNvSpPr>
            <a:spLocks noGrp="1"/>
          </p:cNvSpPr>
          <p:nvPr>
            <p:ph idx="1"/>
          </p:nvPr>
        </p:nvSpPr>
        <p:spPr>
          <a:xfrm>
            <a:off x="457200" y="1196752"/>
            <a:ext cx="8534400" cy="4518248"/>
          </a:xfrm>
        </p:spPr>
        <p:txBody>
          <a:bodyPr/>
          <a:lstStyle/>
          <a:p>
            <a:r>
              <a:rPr lang="en-GB" sz="2000" dirty="0" smtClean="0"/>
              <a:t>There are two types of Ill Health Retirement</a:t>
            </a:r>
          </a:p>
          <a:p>
            <a:pPr marL="0" indent="0">
              <a:buNone/>
            </a:pPr>
            <a:endParaRPr lang="en-GB" sz="2000" dirty="0" smtClean="0"/>
          </a:p>
          <a:p>
            <a:pPr marL="457200" indent="-457200">
              <a:buFont typeface="+mj-lt"/>
              <a:buAutoNum type="alphaLcParenR"/>
            </a:pPr>
            <a:r>
              <a:rPr lang="en-GB" sz="2000" dirty="0" smtClean="0"/>
              <a:t>Tier 1 - where the member is found to be </a:t>
            </a:r>
            <a:r>
              <a:rPr lang="en-GB" sz="2000" dirty="0"/>
              <a:t>permanently incapable of efficiently discharging the duties of </a:t>
            </a:r>
            <a:r>
              <a:rPr lang="en-GB" sz="2000" dirty="0" smtClean="0"/>
              <a:t>their </a:t>
            </a:r>
            <a:r>
              <a:rPr lang="en-GB" sz="2000" dirty="0"/>
              <a:t>employment </a:t>
            </a:r>
          </a:p>
          <a:p>
            <a:pPr marL="457200" indent="-457200">
              <a:buFont typeface="+mj-lt"/>
              <a:buAutoNum type="alphaLcParenR"/>
            </a:pPr>
            <a:r>
              <a:rPr lang="en-GB" sz="2000" dirty="0" smtClean="0"/>
              <a:t>Tier 2 - where the member is found to be </a:t>
            </a:r>
            <a:r>
              <a:rPr lang="en-GB" sz="2000" dirty="0"/>
              <a:t>permanently incapable of </a:t>
            </a:r>
            <a:r>
              <a:rPr lang="en-GB" sz="2000" dirty="0" smtClean="0"/>
              <a:t>any regular employment</a:t>
            </a:r>
          </a:p>
          <a:p>
            <a:r>
              <a:rPr lang="en-GB" sz="2000" dirty="0" smtClean="0"/>
              <a:t>If a member feels they meet the criteria for Ill Health Retirement and cannot continue in their employment, they can apply to have their pension benefits paid early.</a:t>
            </a:r>
          </a:p>
          <a:p>
            <a:r>
              <a:rPr lang="en-GB" sz="2000" dirty="0" smtClean="0"/>
              <a:t>Your HR &amp; OHS teams will assist you in this process</a:t>
            </a:r>
          </a:p>
          <a:p>
            <a:r>
              <a:rPr lang="en-GB" sz="2000" dirty="0" smtClean="0"/>
              <a:t>If found to be medically unfit your benefits will be paid before NRA  without any reductions applied.</a:t>
            </a:r>
          </a:p>
          <a:p>
            <a:endParaRPr lang="en-GB" sz="2000" dirty="0" smtClean="0"/>
          </a:p>
          <a:p>
            <a:pPr marL="0" indent="0">
              <a:buSzPct val="100000"/>
              <a:buNone/>
            </a:pPr>
            <a:endParaRPr lang="en-GB" sz="2000" dirty="0"/>
          </a:p>
        </p:txBody>
      </p:sp>
    </p:spTree>
    <p:extLst>
      <p:ext uri="{BB962C8B-B14F-4D97-AF65-F5344CB8AC3E}">
        <p14:creationId xmlns:p14="http://schemas.microsoft.com/office/powerpoint/2010/main" val="39124749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Ill Health </a:t>
            </a:r>
            <a:r>
              <a:rPr lang="en-GB" dirty="0" smtClean="0"/>
              <a:t>Retirement (Cont.)</a:t>
            </a:r>
            <a:endParaRPr lang="en-GB" dirty="0"/>
          </a:p>
        </p:txBody>
      </p:sp>
      <p:sp>
        <p:nvSpPr>
          <p:cNvPr id="3" name="Content Placeholder 2"/>
          <p:cNvSpPr>
            <a:spLocks noGrp="1"/>
          </p:cNvSpPr>
          <p:nvPr>
            <p:ph idx="1"/>
          </p:nvPr>
        </p:nvSpPr>
        <p:spPr/>
        <p:txBody>
          <a:bodyPr/>
          <a:lstStyle/>
          <a:p>
            <a:r>
              <a:rPr lang="en-GB" sz="2000" dirty="0" smtClean="0"/>
              <a:t>Tier 1 benefits are based on the service you have accrued to date.</a:t>
            </a:r>
          </a:p>
          <a:p>
            <a:r>
              <a:rPr lang="en-GB" sz="2000" dirty="0" smtClean="0"/>
              <a:t>For example Jane has accrued 26 years membership in the 1995 section of the scheme when she applied for and was accepted for Tier 1 Ill Health Retirement. </a:t>
            </a:r>
          </a:p>
          <a:p>
            <a:r>
              <a:rPr lang="en-GB" sz="2000" dirty="0" smtClean="0"/>
              <a:t>Jane's benefits will be calculated using this amount of pensionable service and her best pensionable pay of her last 3 years</a:t>
            </a:r>
          </a:p>
          <a:p>
            <a:r>
              <a:rPr lang="en-GB" sz="2000" dirty="0"/>
              <a:t>If we assume Jane's best pensionable pay figure is </a:t>
            </a:r>
            <a:r>
              <a:rPr lang="en-GB" sz="2000" dirty="0" smtClean="0"/>
              <a:t>£80,000 </a:t>
            </a:r>
            <a:r>
              <a:rPr lang="en-GB" sz="2000" dirty="0"/>
              <a:t>we can use the </a:t>
            </a:r>
            <a:r>
              <a:rPr lang="en-GB" sz="2000" dirty="0">
                <a:hlinkClick r:id="rId2"/>
              </a:rPr>
              <a:t>calculator</a:t>
            </a:r>
            <a:r>
              <a:rPr lang="en-GB" sz="2000" dirty="0"/>
              <a:t> on the scheme website to work out Jane’s </a:t>
            </a:r>
            <a:r>
              <a:rPr lang="en-GB" sz="2000" dirty="0" smtClean="0"/>
              <a:t>benefits</a:t>
            </a:r>
          </a:p>
          <a:p>
            <a:pPr marL="0" indent="0">
              <a:buNone/>
            </a:pPr>
            <a:endParaRPr lang="en-GB" sz="2000" dirty="0"/>
          </a:p>
          <a:p>
            <a:pPr marL="0" indent="0">
              <a:buNone/>
            </a:pPr>
            <a:r>
              <a:rPr lang="en-GB" sz="2000" dirty="0" smtClean="0"/>
              <a:t>	Pension = 	£26,000</a:t>
            </a:r>
          </a:p>
          <a:p>
            <a:pPr marL="0" indent="0">
              <a:buNone/>
            </a:pPr>
            <a:r>
              <a:rPr lang="en-GB" sz="2000" dirty="0" smtClean="0"/>
              <a:t>	Lump Sum =	£78,000</a:t>
            </a:r>
          </a:p>
        </p:txBody>
      </p:sp>
    </p:spTree>
    <p:extLst>
      <p:ext uri="{BB962C8B-B14F-4D97-AF65-F5344CB8AC3E}">
        <p14:creationId xmlns:p14="http://schemas.microsoft.com/office/powerpoint/2010/main" val="5272178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Ill Health Retirement (Cont.)</a:t>
            </a:r>
          </a:p>
        </p:txBody>
      </p:sp>
      <p:sp>
        <p:nvSpPr>
          <p:cNvPr id="3" name="Content Placeholder 2"/>
          <p:cNvSpPr>
            <a:spLocks noGrp="1"/>
          </p:cNvSpPr>
          <p:nvPr>
            <p:ph idx="1"/>
          </p:nvPr>
        </p:nvSpPr>
        <p:spPr/>
        <p:txBody>
          <a:bodyPr/>
          <a:lstStyle/>
          <a:p>
            <a:r>
              <a:rPr lang="en-GB" sz="2000" dirty="0" smtClean="0"/>
              <a:t>We then calculate the value of benefits accrued in the 2015 scheme</a:t>
            </a:r>
          </a:p>
          <a:p>
            <a:pPr marL="0" indent="0">
              <a:buNone/>
            </a:pPr>
            <a:endParaRPr lang="en-GB" sz="2000" dirty="0" smtClean="0"/>
          </a:p>
          <a:p>
            <a:r>
              <a:rPr lang="en-GB" sz="2000" dirty="0" smtClean="0"/>
              <a:t>Assuming Jane has a initial pensionable pay figure of £78,500 increasing each year by 0.5%</a:t>
            </a:r>
          </a:p>
          <a:p>
            <a:pPr marL="0" indent="0">
              <a:buNone/>
            </a:pPr>
            <a:endParaRPr lang="en-GB" sz="2000" dirty="0" smtClean="0"/>
          </a:p>
          <a:p>
            <a:r>
              <a:rPr lang="en-GB" sz="2000" dirty="0" smtClean="0"/>
              <a:t>Jane has accrued 5 years service in the 2015 scheme </a:t>
            </a:r>
          </a:p>
          <a:p>
            <a:pPr marL="0" indent="0">
              <a:buNone/>
            </a:pPr>
            <a:endParaRPr lang="en-GB" sz="2000" dirty="0" smtClean="0"/>
          </a:p>
          <a:p>
            <a:r>
              <a:rPr lang="en-GB" sz="2000" dirty="0" smtClean="0"/>
              <a:t>The revaluation rate of Jane’s benefits is </a:t>
            </a:r>
            <a:r>
              <a:rPr lang="en-GB" sz="2000" dirty="0"/>
              <a:t>2</a:t>
            </a:r>
            <a:r>
              <a:rPr lang="en-GB" sz="2000" dirty="0" smtClean="0"/>
              <a:t>%  (0.5% CPI+1.5%) per annum</a:t>
            </a:r>
          </a:p>
          <a:p>
            <a:endParaRPr lang="en-GB" sz="2000" dirty="0" smtClean="0"/>
          </a:p>
          <a:p>
            <a:endParaRPr lang="en-GB" sz="2000" dirty="0"/>
          </a:p>
        </p:txBody>
      </p:sp>
    </p:spTree>
    <p:extLst>
      <p:ext uri="{BB962C8B-B14F-4D97-AF65-F5344CB8AC3E}">
        <p14:creationId xmlns:p14="http://schemas.microsoft.com/office/powerpoint/2010/main" val="4189808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Ill Health Retirement (Cont.)</a:t>
            </a:r>
          </a:p>
        </p:txBody>
      </p:sp>
      <p:sp>
        <p:nvSpPr>
          <p:cNvPr id="5" name="Content Placeholder 4"/>
          <p:cNvSpPr>
            <a:spLocks noGrp="1"/>
          </p:cNvSpPr>
          <p:nvPr>
            <p:ph idx="1"/>
          </p:nvPr>
        </p:nvSpPr>
        <p:spPr>
          <a:xfrm>
            <a:off x="457200" y="1752600"/>
            <a:ext cx="8534400" cy="4196680"/>
          </a:xfrm>
        </p:spPr>
        <p:txBody>
          <a:bodyPr/>
          <a:lstStyle/>
          <a:p>
            <a:endParaRPr lang="en-GB" dirty="0" smtClean="0"/>
          </a:p>
          <a:p>
            <a:endParaRPr lang="en-GB" dirty="0"/>
          </a:p>
          <a:p>
            <a:endParaRPr lang="en-GB" dirty="0" smtClean="0"/>
          </a:p>
          <a:p>
            <a:endParaRPr lang="en-GB" dirty="0"/>
          </a:p>
          <a:p>
            <a:endParaRPr lang="en-GB" dirty="0" smtClean="0"/>
          </a:p>
          <a:p>
            <a:pPr marL="0" indent="0">
              <a:lnSpc>
                <a:spcPct val="115000"/>
              </a:lnSpc>
              <a:spcAft>
                <a:spcPts val="1000"/>
              </a:spcAft>
              <a:buNone/>
            </a:pPr>
            <a:endParaRPr lang="en-GB" sz="2000" dirty="0">
              <a:ea typeface="Calibri"/>
              <a:cs typeface="Times New Roman"/>
            </a:endParaRPr>
          </a:p>
          <a:p>
            <a:pPr marL="0" indent="0">
              <a:lnSpc>
                <a:spcPct val="115000"/>
              </a:lnSpc>
              <a:spcAft>
                <a:spcPts val="1000"/>
              </a:spcAft>
              <a:buNone/>
            </a:pPr>
            <a:r>
              <a:rPr lang="en-GB" sz="2000" dirty="0" smtClean="0">
                <a:ea typeface="Calibri"/>
                <a:cs typeface="Times New Roman"/>
              </a:rPr>
              <a:t>Total </a:t>
            </a:r>
            <a:r>
              <a:rPr lang="en-GB" sz="2000" dirty="0">
                <a:ea typeface="Calibri"/>
                <a:cs typeface="Times New Roman"/>
              </a:rPr>
              <a:t>Pension Accrued after 5 </a:t>
            </a:r>
            <a:r>
              <a:rPr lang="en-GB" sz="2000" dirty="0" smtClean="0">
                <a:ea typeface="Calibri"/>
                <a:cs typeface="Times New Roman"/>
              </a:rPr>
              <a:t>Years</a:t>
            </a:r>
            <a:r>
              <a:rPr lang="en-GB" sz="2000" dirty="0">
                <a:ea typeface="Calibri"/>
                <a:cs typeface="Times New Roman"/>
              </a:rPr>
              <a:t>			</a:t>
            </a:r>
            <a:r>
              <a:rPr lang="en-GB" sz="2000" dirty="0" smtClean="0">
                <a:ea typeface="Calibri"/>
                <a:cs typeface="Times New Roman"/>
              </a:rPr>
              <a:t>           £7,639</a:t>
            </a:r>
            <a:endParaRPr lang="en-GB" sz="2000" dirty="0">
              <a:ea typeface="Calibri"/>
              <a:cs typeface="Times New Roman"/>
            </a:endParaRPr>
          </a:p>
          <a:p>
            <a:endParaRPr lang="en-GB" dirty="0"/>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88476359"/>
              </p:ext>
            </p:extLst>
          </p:nvPr>
        </p:nvGraphicFramePr>
        <p:xfrm>
          <a:off x="611560" y="1268760"/>
          <a:ext cx="8090950" cy="3710928"/>
        </p:xfrm>
        <a:graphic>
          <a:graphicData uri="http://schemas.openxmlformats.org/drawingml/2006/table">
            <a:tbl>
              <a:tblPr firstRow="1" bandRow="1"/>
              <a:tblGrid>
                <a:gridCol w="936104"/>
                <a:gridCol w="1368152"/>
                <a:gridCol w="1163294"/>
                <a:gridCol w="1155850"/>
                <a:gridCol w="1155850"/>
                <a:gridCol w="1155850"/>
                <a:gridCol w="1155850"/>
              </a:tblGrid>
              <a:tr h="720080">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Year</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Earnings</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Pension </a:t>
                      </a:r>
                      <a:endParaRPr lang="en-GB" sz="1100" dirty="0">
                        <a:effectLst/>
                        <a:latin typeface="Calibri"/>
                        <a:ea typeface="Calibri"/>
                        <a:cs typeface="Times New Roman"/>
                      </a:endParaRPr>
                    </a:p>
                    <a:p>
                      <a:pPr>
                        <a:lnSpc>
                          <a:spcPct val="115000"/>
                        </a:lnSpc>
                        <a:spcAft>
                          <a:spcPts val="0"/>
                        </a:spcAft>
                      </a:pPr>
                      <a:r>
                        <a:rPr lang="en-GB" sz="1800" b="1" kern="1200" dirty="0">
                          <a:solidFill>
                            <a:srgbClr val="FFFFFF"/>
                          </a:solidFill>
                          <a:effectLst/>
                          <a:latin typeface="Arial"/>
                          <a:ea typeface="Times New Roman"/>
                          <a:cs typeface="Times New Roman"/>
                        </a:rPr>
                        <a:t>Year 1</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Pension</a:t>
                      </a:r>
                      <a:endParaRPr lang="en-GB" sz="1100" dirty="0">
                        <a:effectLst/>
                        <a:latin typeface="Calibri"/>
                        <a:ea typeface="Calibri"/>
                        <a:cs typeface="Times New Roman"/>
                      </a:endParaRPr>
                    </a:p>
                    <a:p>
                      <a:pPr>
                        <a:lnSpc>
                          <a:spcPct val="115000"/>
                        </a:lnSpc>
                        <a:spcAft>
                          <a:spcPts val="0"/>
                        </a:spcAft>
                      </a:pPr>
                      <a:r>
                        <a:rPr lang="en-GB" sz="1800" b="1" kern="1200" dirty="0">
                          <a:solidFill>
                            <a:srgbClr val="FFFFFF"/>
                          </a:solidFill>
                          <a:effectLst/>
                          <a:latin typeface="Arial"/>
                          <a:ea typeface="Times New Roman"/>
                          <a:cs typeface="Times New Roman"/>
                        </a:rPr>
                        <a:t>Year 2</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Pension</a:t>
                      </a:r>
                      <a:endParaRPr lang="en-GB" sz="1100" dirty="0">
                        <a:effectLst/>
                        <a:latin typeface="Calibri"/>
                        <a:ea typeface="Calibri"/>
                        <a:cs typeface="Times New Roman"/>
                      </a:endParaRPr>
                    </a:p>
                    <a:p>
                      <a:pPr>
                        <a:lnSpc>
                          <a:spcPct val="115000"/>
                        </a:lnSpc>
                        <a:spcAft>
                          <a:spcPts val="0"/>
                        </a:spcAft>
                      </a:pPr>
                      <a:r>
                        <a:rPr lang="en-GB" sz="1800" b="1" kern="1200" dirty="0">
                          <a:solidFill>
                            <a:srgbClr val="FFFFFF"/>
                          </a:solidFill>
                          <a:effectLst/>
                          <a:latin typeface="Arial"/>
                          <a:ea typeface="Times New Roman"/>
                          <a:cs typeface="Times New Roman"/>
                        </a:rPr>
                        <a:t>Year 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Pension</a:t>
                      </a:r>
                      <a:endParaRPr lang="en-GB" sz="1100" dirty="0">
                        <a:effectLst/>
                        <a:latin typeface="Calibri"/>
                        <a:ea typeface="Calibri"/>
                        <a:cs typeface="Times New Roman"/>
                      </a:endParaRPr>
                    </a:p>
                    <a:p>
                      <a:pPr>
                        <a:lnSpc>
                          <a:spcPct val="115000"/>
                        </a:lnSpc>
                        <a:spcAft>
                          <a:spcPts val="0"/>
                        </a:spcAft>
                      </a:pPr>
                      <a:r>
                        <a:rPr lang="en-GB" sz="1800" b="1" kern="1200" dirty="0">
                          <a:solidFill>
                            <a:srgbClr val="FFFFFF"/>
                          </a:solidFill>
                          <a:effectLst/>
                          <a:latin typeface="Arial"/>
                          <a:ea typeface="Times New Roman"/>
                          <a:cs typeface="Times New Roman"/>
                        </a:rPr>
                        <a:t>Year 4</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c>
                  <a:txBody>
                    <a:bodyPr/>
                    <a:lstStyle/>
                    <a:p>
                      <a:pPr>
                        <a:lnSpc>
                          <a:spcPct val="115000"/>
                        </a:lnSpc>
                        <a:spcAft>
                          <a:spcPts val="0"/>
                        </a:spcAft>
                      </a:pPr>
                      <a:r>
                        <a:rPr lang="en-GB" sz="1800" b="1" kern="1200" dirty="0">
                          <a:solidFill>
                            <a:srgbClr val="FFFFFF"/>
                          </a:solidFill>
                          <a:effectLst/>
                          <a:latin typeface="Arial"/>
                          <a:ea typeface="Times New Roman"/>
                          <a:cs typeface="Times New Roman"/>
                        </a:rPr>
                        <a:t>Pension</a:t>
                      </a:r>
                      <a:endParaRPr lang="en-GB" sz="1100" dirty="0">
                        <a:effectLst/>
                        <a:latin typeface="Calibri"/>
                        <a:ea typeface="Calibri"/>
                        <a:cs typeface="Times New Roman"/>
                      </a:endParaRPr>
                    </a:p>
                    <a:p>
                      <a:pPr>
                        <a:lnSpc>
                          <a:spcPct val="115000"/>
                        </a:lnSpc>
                        <a:spcAft>
                          <a:spcPts val="0"/>
                        </a:spcAft>
                      </a:pPr>
                      <a:r>
                        <a:rPr lang="en-GB" sz="1800" b="1" kern="1200" dirty="0">
                          <a:solidFill>
                            <a:srgbClr val="FFFFFF"/>
                          </a:solidFill>
                          <a:effectLst/>
                          <a:latin typeface="Arial"/>
                          <a:ea typeface="Times New Roman"/>
                          <a:cs typeface="Times New Roman"/>
                        </a:rPr>
                        <a:t>Year 5</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002664"/>
                    </a:solidFill>
                  </a:tcPr>
                </a:tc>
              </a:tr>
              <a:tr h="576064">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£78,500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£1,454</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£1,483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£1,512</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£1,543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£1,573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r>
              <a:tr h="594088">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2</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£78,892</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£1,461</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£1,490</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£1,520</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£1,550</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r>
              <a:tr h="612112">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£79,287</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dirty="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£1,468</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£1,497</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£1,527</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r>
              <a:tr h="630136">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4</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£79,683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pPr>
                      <a:endParaRPr lang="en-GB" sz="1100" dirty="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£1,476</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£1,506</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8EA"/>
                    </a:solidFill>
                  </a:tcPr>
                </a:tc>
              </a:tr>
              <a:tr h="576152">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5</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£80,081</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dirty="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pPr>
                      <a:endParaRPr lang="en-GB" sz="1100">
                        <a:effectLst/>
                        <a:latin typeface="Calibr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c>
                  <a:txBody>
                    <a:bodyPr/>
                    <a:lstStyle/>
                    <a:p>
                      <a:pPr>
                        <a:lnSpc>
                          <a:spcPct val="115000"/>
                        </a:lnSpc>
                        <a:spcAft>
                          <a:spcPts val="0"/>
                        </a:spcAft>
                      </a:pPr>
                      <a:r>
                        <a:rPr lang="en-GB" sz="1800" kern="1200" dirty="0" smtClean="0">
                          <a:solidFill>
                            <a:srgbClr val="000000"/>
                          </a:solidFill>
                          <a:effectLst/>
                          <a:latin typeface="Arial"/>
                          <a:ea typeface="Times New Roman"/>
                          <a:cs typeface="Times New Roman"/>
                        </a:rPr>
                        <a:t>£1,483</a:t>
                      </a:r>
                      <a:endParaRPr lang="en-GB" sz="1100" dirty="0">
                        <a:effectLst/>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BCDD3"/>
                    </a:solidFill>
                  </a:tcPr>
                </a:tc>
              </a:tr>
            </a:tbl>
          </a:graphicData>
        </a:graphic>
      </p:graphicFrame>
    </p:spTree>
    <p:extLst>
      <p:ext uri="{BB962C8B-B14F-4D97-AF65-F5344CB8AC3E}">
        <p14:creationId xmlns:p14="http://schemas.microsoft.com/office/powerpoint/2010/main" val="2907277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Ill Health Retirement (Cont.)</a:t>
            </a:r>
          </a:p>
        </p:txBody>
      </p:sp>
      <p:sp>
        <p:nvSpPr>
          <p:cNvPr id="3" name="Content Placeholder 2"/>
          <p:cNvSpPr>
            <a:spLocks noGrp="1"/>
          </p:cNvSpPr>
          <p:nvPr>
            <p:ph idx="1"/>
          </p:nvPr>
        </p:nvSpPr>
        <p:spPr>
          <a:xfrm>
            <a:off x="457200" y="1268760"/>
            <a:ext cx="8534400" cy="4446240"/>
          </a:xfrm>
        </p:spPr>
        <p:txBody>
          <a:bodyPr/>
          <a:lstStyle/>
          <a:p>
            <a:r>
              <a:rPr lang="en-GB" sz="2000" dirty="0" smtClean="0"/>
              <a:t>Jane's total benefits for Tier 1 Ill Health Retirement will be as follows:</a:t>
            </a:r>
          </a:p>
          <a:p>
            <a:endParaRPr lang="en-GB" sz="2000" dirty="0"/>
          </a:p>
          <a:p>
            <a:pPr marL="0" indent="0">
              <a:buNone/>
            </a:pPr>
            <a:r>
              <a:rPr lang="en-GB" sz="2000" dirty="0" smtClean="0"/>
              <a:t>	1995 Pension Benefits </a:t>
            </a:r>
            <a:endParaRPr lang="en-GB" sz="2000" dirty="0"/>
          </a:p>
          <a:p>
            <a:pPr marL="0" indent="0">
              <a:buNone/>
            </a:pPr>
            <a:r>
              <a:rPr lang="en-GB" sz="2000" dirty="0" smtClean="0"/>
              <a:t>		Pension </a:t>
            </a:r>
            <a:r>
              <a:rPr lang="en-GB" sz="2000" dirty="0"/>
              <a:t>= 	</a:t>
            </a:r>
            <a:r>
              <a:rPr lang="en-GB" sz="2000" dirty="0" smtClean="0"/>
              <a:t>£26,000</a:t>
            </a:r>
            <a:endParaRPr lang="en-GB" sz="2000" dirty="0"/>
          </a:p>
          <a:p>
            <a:pPr marL="0" indent="0">
              <a:buNone/>
            </a:pPr>
            <a:r>
              <a:rPr lang="en-GB" sz="2000" dirty="0"/>
              <a:t>	</a:t>
            </a:r>
            <a:r>
              <a:rPr lang="en-GB" sz="2000" dirty="0" smtClean="0"/>
              <a:t>	Lump </a:t>
            </a:r>
            <a:r>
              <a:rPr lang="en-GB" sz="2000" dirty="0"/>
              <a:t>Sum =	</a:t>
            </a:r>
            <a:r>
              <a:rPr lang="en-GB" sz="2000" dirty="0" smtClean="0"/>
              <a:t>£78,000</a:t>
            </a:r>
            <a:endParaRPr lang="en-GB" sz="2000" dirty="0"/>
          </a:p>
          <a:p>
            <a:pPr marL="0" indent="0">
              <a:buNone/>
            </a:pPr>
            <a:endParaRPr lang="en-GB" sz="2000" dirty="0" smtClean="0"/>
          </a:p>
          <a:p>
            <a:pPr marL="0" indent="0">
              <a:buNone/>
            </a:pPr>
            <a:r>
              <a:rPr lang="en-GB" sz="2000" dirty="0" smtClean="0"/>
              <a:t>	2015 Pension Benefits </a:t>
            </a:r>
          </a:p>
          <a:p>
            <a:pPr marL="0" indent="0">
              <a:buNone/>
            </a:pPr>
            <a:r>
              <a:rPr lang="en-GB" sz="2000" dirty="0" smtClean="0"/>
              <a:t>		Pension </a:t>
            </a:r>
            <a:r>
              <a:rPr lang="en-GB" sz="2000" dirty="0"/>
              <a:t>= 	</a:t>
            </a:r>
            <a:r>
              <a:rPr lang="en-GB" sz="2000" dirty="0" smtClean="0"/>
              <a:t>£7,639</a:t>
            </a:r>
          </a:p>
          <a:p>
            <a:pPr marL="0" indent="0">
              <a:buNone/>
            </a:pPr>
            <a:endParaRPr lang="en-GB" sz="2000" dirty="0" smtClean="0"/>
          </a:p>
          <a:p>
            <a:pPr marL="0" indent="0">
              <a:buNone/>
            </a:pPr>
            <a:r>
              <a:rPr lang="en-GB" sz="2000" dirty="0" smtClean="0"/>
              <a:t>	Total Benefits Payable</a:t>
            </a:r>
          </a:p>
          <a:p>
            <a:pPr marL="0" indent="0">
              <a:buNone/>
            </a:pPr>
            <a:r>
              <a:rPr lang="en-GB" sz="2000" dirty="0"/>
              <a:t>	</a:t>
            </a:r>
            <a:r>
              <a:rPr lang="en-GB" sz="2000" dirty="0" smtClean="0"/>
              <a:t>	Pension = 	£33,639</a:t>
            </a:r>
          </a:p>
          <a:p>
            <a:pPr marL="0" indent="0">
              <a:buNone/>
            </a:pPr>
            <a:r>
              <a:rPr lang="en-GB" sz="2000" dirty="0"/>
              <a:t>	</a:t>
            </a:r>
            <a:r>
              <a:rPr lang="en-GB" sz="2000" dirty="0" smtClean="0"/>
              <a:t>	Lump Sum = 	£78,000</a:t>
            </a:r>
            <a:endParaRPr lang="en-GB" sz="2000" dirty="0"/>
          </a:p>
        </p:txBody>
      </p:sp>
    </p:spTree>
    <p:extLst>
      <p:ext uri="{BB962C8B-B14F-4D97-AF65-F5344CB8AC3E}">
        <p14:creationId xmlns:p14="http://schemas.microsoft.com/office/powerpoint/2010/main" val="33797436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rgbClr val="000000"/>
                </a:solidFill>
              </a:rPr>
              <a:t>Ill Health Retirement (Cont.)</a:t>
            </a:r>
            <a:endParaRPr lang="en-GB" dirty="0"/>
          </a:p>
        </p:txBody>
      </p:sp>
      <p:sp>
        <p:nvSpPr>
          <p:cNvPr id="3" name="Content Placeholder 2"/>
          <p:cNvSpPr>
            <a:spLocks noGrp="1"/>
          </p:cNvSpPr>
          <p:nvPr>
            <p:ph idx="1"/>
          </p:nvPr>
        </p:nvSpPr>
        <p:spPr>
          <a:xfrm>
            <a:off x="457200" y="1268760"/>
            <a:ext cx="8534400" cy="4446240"/>
          </a:xfrm>
        </p:spPr>
        <p:txBody>
          <a:bodyPr/>
          <a:lstStyle/>
          <a:p>
            <a:r>
              <a:rPr lang="en-GB" sz="2000" dirty="0"/>
              <a:t>Tier 2 benefits are based on the service you have accrued to date plus </a:t>
            </a:r>
            <a:r>
              <a:rPr lang="en-GB" sz="2000" dirty="0" smtClean="0"/>
              <a:t>a possible </a:t>
            </a:r>
            <a:r>
              <a:rPr lang="en-GB" sz="2000" dirty="0"/>
              <a:t>enhancement of service up to </a:t>
            </a:r>
            <a:r>
              <a:rPr lang="en-GB" sz="2000" dirty="0" smtClean="0"/>
              <a:t>your normal retirement age (SPA in the 2015 scheme). </a:t>
            </a:r>
          </a:p>
          <a:p>
            <a:pPr marL="0" indent="0">
              <a:buNone/>
            </a:pPr>
            <a:endParaRPr lang="en-GB" sz="2000" dirty="0"/>
          </a:p>
          <a:p>
            <a:pPr>
              <a:spcBef>
                <a:spcPts val="480"/>
              </a:spcBef>
            </a:pPr>
            <a:r>
              <a:rPr lang="en-GB" sz="2000" dirty="0"/>
              <a:t>The amount of enhancement varies depending on your </a:t>
            </a:r>
            <a:r>
              <a:rPr lang="en-GB" sz="2000" dirty="0" smtClean="0"/>
              <a:t>age, you will receive 50% of your prospective service to your SPA in the 2015 Scheme (usually 2/3rds prospective service to age 60 in 1995 Scheme)</a:t>
            </a:r>
          </a:p>
          <a:p>
            <a:pPr>
              <a:spcBef>
                <a:spcPts val="480"/>
              </a:spcBef>
            </a:pPr>
            <a:endParaRPr lang="en-GB" sz="2000" dirty="0"/>
          </a:p>
          <a:p>
            <a:r>
              <a:rPr lang="en-GB" sz="2000" dirty="0" smtClean="0"/>
              <a:t>The calculation for Tier 2 Ill Health Retirement Pension is based on a formula which uses the value of your pension benefits accrued to date, plus a % of your prospective pensionable service to NRA</a:t>
            </a:r>
          </a:p>
        </p:txBody>
      </p:sp>
    </p:spTree>
    <p:extLst>
      <p:ext uri="{BB962C8B-B14F-4D97-AF65-F5344CB8AC3E}">
        <p14:creationId xmlns:p14="http://schemas.microsoft.com/office/powerpoint/2010/main" val="40271768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Ill Health Retirement (Cont.)</a:t>
            </a:r>
            <a:endParaRPr lang="en-GB" b="0" dirty="0"/>
          </a:p>
        </p:txBody>
      </p:sp>
      <p:sp>
        <p:nvSpPr>
          <p:cNvPr id="3" name="Content Placeholder 2"/>
          <p:cNvSpPr>
            <a:spLocks noGrp="1"/>
          </p:cNvSpPr>
          <p:nvPr>
            <p:ph idx="1"/>
          </p:nvPr>
        </p:nvSpPr>
        <p:spPr>
          <a:xfrm>
            <a:off x="457200" y="1340768"/>
            <a:ext cx="8534400" cy="4374232"/>
          </a:xfrm>
        </p:spPr>
        <p:txBody>
          <a:bodyPr/>
          <a:lstStyle/>
          <a:p>
            <a:r>
              <a:rPr lang="en-GB" sz="2000" dirty="0" smtClean="0"/>
              <a:t>If a member has a terminal illness and is awarded Tier 2 Ill Health Retirement and is found to have a life expectancy of less than one year </a:t>
            </a:r>
            <a:r>
              <a:rPr lang="en-GB" sz="2000" dirty="0"/>
              <a:t>they will have the option to </a:t>
            </a:r>
            <a:r>
              <a:rPr lang="en-GB" sz="2000" dirty="0" smtClean="0"/>
              <a:t>commute their benefits to a one off lump sum.</a:t>
            </a:r>
          </a:p>
          <a:p>
            <a:pPr marL="0" indent="0">
              <a:buNone/>
            </a:pPr>
            <a:endParaRPr lang="en-GB" sz="2000" dirty="0" smtClean="0"/>
          </a:p>
          <a:p>
            <a:r>
              <a:rPr lang="en-GB" sz="2000" dirty="0" smtClean="0"/>
              <a:t>This is calculated using the Tier 2 formula, giving the member the maximum lump sum payable by commuting a proportion of their pension at a rate of £12 lump sum for every £1 pension exchanged up to HMRC maximum limit.</a:t>
            </a:r>
          </a:p>
          <a:p>
            <a:pPr marL="0" indent="0">
              <a:buNone/>
            </a:pPr>
            <a:endParaRPr lang="en-GB" sz="2000" dirty="0" smtClean="0"/>
          </a:p>
          <a:p>
            <a:r>
              <a:rPr lang="en-GB" sz="2000" dirty="0" smtClean="0"/>
              <a:t>The remaining pension is then multiplied by 5 and converted to a one off lump sum payment.</a:t>
            </a:r>
            <a:endParaRPr lang="en-GB" sz="2000" dirty="0"/>
          </a:p>
        </p:txBody>
      </p:sp>
    </p:spTree>
    <p:extLst>
      <p:ext uri="{BB962C8B-B14F-4D97-AF65-F5344CB8AC3E}">
        <p14:creationId xmlns:p14="http://schemas.microsoft.com/office/powerpoint/2010/main" val="10965135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Death Benefits</a:t>
            </a: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smtClean="0"/>
              <a:t>If a member dies in service a death gratuity is payable equal to twice the members </a:t>
            </a:r>
            <a:r>
              <a:rPr lang="en-GB" sz="2000" b="1" dirty="0" smtClean="0"/>
              <a:t>actual</a:t>
            </a:r>
            <a:r>
              <a:rPr lang="en-GB" sz="2000" dirty="0" smtClean="0"/>
              <a:t> annual pensionable pay. This benefit is paid to the member’s spouse unless otherwise requested.</a:t>
            </a:r>
          </a:p>
          <a:p>
            <a:pPr marL="0" indent="0">
              <a:buNone/>
            </a:pPr>
            <a:endParaRPr lang="en-GB" sz="2000" dirty="0" smtClean="0"/>
          </a:p>
          <a:p>
            <a:r>
              <a:rPr lang="en-GB" sz="2000" dirty="0" smtClean="0"/>
              <a:t>For 6 months after a death in service the members spouse/partner will receive an initial adult survivor’s pension equal to the member’s rate of pensionable pay</a:t>
            </a:r>
          </a:p>
          <a:p>
            <a:pPr marL="0" indent="0">
              <a:buNone/>
            </a:pPr>
            <a:endParaRPr lang="en-GB" sz="2000" dirty="0" smtClean="0"/>
          </a:p>
          <a:p>
            <a:r>
              <a:rPr lang="en-GB" sz="2000" dirty="0" smtClean="0"/>
              <a:t>A long term adult survivors pension is payable to a spouse, civil partner or nominated partner at a rate of </a:t>
            </a:r>
            <a:r>
              <a:rPr lang="en-GB" sz="2000" dirty="0" err="1" smtClean="0"/>
              <a:t>approx</a:t>
            </a:r>
            <a:r>
              <a:rPr lang="en-GB" sz="2000" dirty="0" smtClean="0"/>
              <a:t> 50% of pension for 1995 scheme membership and 33.75%. </a:t>
            </a:r>
            <a:r>
              <a:rPr lang="en-GB" sz="2000" dirty="0"/>
              <a:t>of your notional tier 2 ill health pension for </a:t>
            </a:r>
            <a:r>
              <a:rPr lang="en-GB" sz="2000" dirty="0" smtClean="0"/>
              <a:t>2015 </a:t>
            </a:r>
            <a:r>
              <a:rPr lang="en-GB" sz="2000" dirty="0"/>
              <a:t>scheme membership</a:t>
            </a:r>
          </a:p>
        </p:txBody>
      </p:sp>
    </p:spTree>
    <p:extLst>
      <p:ext uri="{BB962C8B-B14F-4D97-AF65-F5344CB8AC3E}">
        <p14:creationId xmlns:p14="http://schemas.microsoft.com/office/powerpoint/2010/main" val="1461434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GB" dirty="0" smtClean="0"/>
              <a:t>Scheme Structure</a:t>
            </a:r>
            <a:br>
              <a:rPr lang="en-GB" dirty="0" smtClean="0"/>
            </a:br>
            <a:r>
              <a:rPr lang="en-GB" dirty="0" smtClean="0"/>
              <a:t>1995 Scheme</a:t>
            </a:r>
            <a:br>
              <a:rPr lang="en-GB" dirty="0" smtClean="0"/>
            </a:b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smtClean="0"/>
              <a:t>Benefits are calculated on your pensionable service built up throughout your career and pensionable pay at retirement</a:t>
            </a:r>
          </a:p>
          <a:p>
            <a:pPr marL="0" indent="0">
              <a:buNone/>
            </a:pPr>
            <a:endParaRPr lang="en-GB" sz="2000" dirty="0"/>
          </a:p>
          <a:p>
            <a:r>
              <a:rPr lang="en-GB" sz="2000" dirty="0" smtClean="0"/>
              <a:t>The formula to calculate your pension is:</a:t>
            </a:r>
          </a:p>
          <a:p>
            <a:pPr marL="0" indent="0">
              <a:buNone/>
            </a:pPr>
            <a:r>
              <a:rPr lang="en-GB" sz="2000" dirty="0"/>
              <a:t>	</a:t>
            </a:r>
            <a:r>
              <a:rPr lang="en-GB" sz="2000" dirty="0" smtClean="0"/>
              <a:t>(Pensionable Service/80) x Final Pay = Pension</a:t>
            </a:r>
          </a:p>
          <a:p>
            <a:endParaRPr lang="en-GB" sz="2000" dirty="0"/>
          </a:p>
          <a:p>
            <a:r>
              <a:rPr lang="en-GB" sz="2000" dirty="0" smtClean="0"/>
              <a:t>You receive an annual pension and a tax free lump sum of 3 times the value of your pension (up to HMRC limits – currently £257.5k)</a:t>
            </a:r>
          </a:p>
          <a:p>
            <a:endParaRPr lang="en-GB" sz="2000" dirty="0"/>
          </a:p>
          <a:p>
            <a:r>
              <a:rPr lang="en-GB" sz="2000" dirty="0" smtClean="0"/>
              <a:t>Normal Retirement Age is age 60 and Minimum Retirement Age is age 50</a:t>
            </a:r>
          </a:p>
          <a:p>
            <a:endParaRPr lang="en-GB" sz="2000" dirty="0"/>
          </a:p>
          <a:p>
            <a:endParaRPr lang="en-GB" sz="2000" dirty="0"/>
          </a:p>
        </p:txBody>
      </p:sp>
    </p:spTree>
    <p:extLst>
      <p:ext uri="{BB962C8B-B14F-4D97-AF65-F5344CB8AC3E}">
        <p14:creationId xmlns:p14="http://schemas.microsoft.com/office/powerpoint/2010/main" val="3480189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Death Benefits cont.</a:t>
            </a:r>
            <a:endParaRPr lang="en-GB" dirty="0"/>
          </a:p>
        </p:txBody>
      </p:sp>
      <p:sp>
        <p:nvSpPr>
          <p:cNvPr id="3" name="Content Placeholder 2"/>
          <p:cNvSpPr>
            <a:spLocks noGrp="1"/>
          </p:cNvSpPr>
          <p:nvPr>
            <p:ph idx="1"/>
          </p:nvPr>
        </p:nvSpPr>
        <p:spPr/>
        <p:txBody>
          <a:bodyPr/>
          <a:lstStyle/>
          <a:p>
            <a:r>
              <a:rPr lang="en-GB" sz="2000" dirty="0" smtClean="0"/>
              <a:t>If there are any </a:t>
            </a:r>
            <a:r>
              <a:rPr lang="en-GB" sz="2000" dirty="0" smtClean="0">
                <a:solidFill>
                  <a:schemeClr val="bg1"/>
                </a:solidFill>
              </a:rPr>
              <a:t>dependent</a:t>
            </a:r>
            <a:r>
              <a:rPr lang="en-GB" sz="2000" dirty="0" smtClean="0"/>
              <a:t> children a surviving children's pension is also payable.</a:t>
            </a:r>
          </a:p>
          <a:p>
            <a:pPr marL="0" indent="0">
              <a:buNone/>
            </a:pPr>
            <a:endParaRPr lang="en-GB" sz="2000" dirty="0" smtClean="0"/>
          </a:p>
          <a:p>
            <a:r>
              <a:rPr lang="en-GB" sz="2000" dirty="0" smtClean="0"/>
              <a:t>The rate of Childs pension will be determined by the number of dependent children</a:t>
            </a:r>
          </a:p>
          <a:p>
            <a:pPr marL="0" indent="0">
              <a:buNone/>
            </a:pPr>
            <a:endParaRPr lang="en-GB" sz="2000" dirty="0" smtClean="0"/>
          </a:p>
          <a:p>
            <a:r>
              <a:rPr lang="en-GB" sz="2000" dirty="0" smtClean="0"/>
              <a:t>A dependent child is deemed to be aged </a:t>
            </a:r>
            <a:r>
              <a:rPr lang="en-GB" sz="2000" dirty="0"/>
              <a:t>under 23 </a:t>
            </a:r>
            <a:r>
              <a:rPr lang="en-GB" sz="2000" dirty="0" smtClean="0"/>
              <a:t>(or </a:t>
            </a:r>
            <a:r>
              <a:rPr lang="en-GB" sz="2000" dirty="0"/>
              <a:t>aged 23 or over and incapable of earning a living due to permanent physical or mental infirmity which he/she was suffering at the time the member </a:t>
            </a:r>
            <a:r>
              <a:rPr lang="en-GB" sz="2000" dirty="0" smtClean="0"/>
              <a:t>died).</a:t>
            </a:r>
            <a:endParaRPr lang="en-GB" sz="2000" dirty="0"/>
          </a:p>
        </p:txBody>
      </p:sp>
    </p:spTree>
    <p:extLst>
      <p:ext uri="{BB962C8B-B14F-4D97-AF65-F5344CB8AC3E}">
        <p14:creationId xmlns:p14="http://schemas.microsoft.com/office/powerpoint/2010/main" val="37469324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Death Benefit Nomination Forms</a:t>
            </a: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smtClean="0"/>
              <a:t>A member can nominate anyone to receive the death gratuity in the event of their passing.</a:t>
            </a:r>
          </a:p>
          <a:p>
            <a:r>
              <a:rPr lang="en-GB" sz="2000" dirty="0" smtClean="0"/>
              <a:t>This is done by completing the form </a:t>
            </a:r>
            <a:r>
              <a:rPr lang="en-GB" sz="2000" dirty="0" smtClean="0">
                <a:hlinkClick r:id="rId2"/>
              </a:rPr>
              <a:t>DG3</a:t>
            </a:r>
            <a:r>
              <a:rPr lang="en-GB" sz="2000" dirty="0" smtClean="0"/>
              <a:t> available from the scheme forms section of the website and submitting it to HSC Pension Service</a:t>
            </a:r>
          </a:p>
          <a:p>
            <a:r>
              <a:rPr lang="en-GB" sz="2000" dirty="0" smtClean="0"/>
              <a:t>Form </a:t>
            </a:r>
            <a:r>
              <a:rPr lang="en-GB" sz="2000" dirty="0" smtClean="0">
                <a:hlinkClick r:id="rId3"/>
              </a:rPr>
              <a:t>PN1</a:t>
            </a:r>
            <a:r>
              <a:rPr lang="en-GB" sz="2000" dirty="0" smtClean="0"/>
              <a:t> can be used if you wish to nominate your partner to receive a survivors pension in the event of your death. Certain criteria must be met such as:</a:t>
            </a:r>
          </a:p>
          <a:p>
            <a:pPr>
              <a:buFont typeface="Wingdings" panose="05000000000000000000" pitchFamily="2" charset="2"/>
              <a:buChar char="Ø"/>
            </a:pPr>
            <a:r>
              <a:rPr lang="en-GB" sz="2000" dirty="0" smtClean="0"/>
              <a:t>you </a:t>
            </a:r>
            <a:r>
              <a:rPr lang="en-GB" sz="2000" dirty="0"/>
              <a:t>and your partner have been living together in an exclusive long-term relationship for at least 2 years; </a:t>
            </a:r>
            <a:endParaRPr lang="en-GB" sz="2000" dirty="0" smtClean="0"/>
          </a:p>
          <a:p>
            <a:pPr>
              <a:buFont typeface="Wingdings" panose="05000000000000000000" pitchFamily="2" charset="2"/>
              <a:buChar char="Ø"/>
            </a:pPr>
            <a:r>
              <a:rPr lang="en-GB" sz="2000" dirty="0" smtClean="0"/>
              <a:t>you </a:t>
            </a:r>
            <a:r>
              <a:rPr lang="en-GB" sz="2000" dirty="0"/>
              <a:t>and your partner are free to marry or to enter a civil </a:t>
            </a:r>
            <a:r>
              <a:rPr lang="en-GB" sz="2000" dirty="0" smtClean="0"/>
              <a:t>partnership</a:t>
            </a:r>
          </a:p>
          <a:p>
            <a:pPr>
              <a:buFont typeface="Wingdings" panose="05000000000000000000" pitchFamily="2" charset="2"/>
              <a:buChar char="Ø"/>
            </a:pPr>
            <a:r>
              <a:rPr lang="en-GB" sz="2000" dirty="0" smtClean="0"/>
              <a:t>you </a:t>
            </a:r>
            <a:r>
              <a:rPr lang="en-GB" sz="2000" dirty="0"/>
              <a:t>and your partner are financially </a:t>
            </a:r>
            <a:r>
              <a:rPr lang="en-GB" sz="2000" dirty="0" smtClean="0"/>
              <a:t>interdependent i.e. you rely on your joint finances to support your standard of living, although you do not need to be contributing equally </a:t>
            </a:r>
          </a:p>
          <a:p>
            <a:pPr marL="0" indent="0">
              <a:buNone/>
            </a:pPr>
            <a:endParaRPr lang="en-GB" sz="2000" dirty="0" smtClean="0"/>
          </a:p>
          <a:p>
            <a:endParaRPr lang="en-GB" sz="2000" dirty="0"/>
          </a:p>
        </p:txBody>
      </p:sp>
    </p:spTree>
    <p:extLst>
      <p:ext uri="{BB962C8B-B14F-4D97-AF65-F5344CB8AC3E}">
        <p14:creationId xmlns:p14="http://schemas.microsoft.com/office/powerpoint/2010/main" val="22322561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Contact Details</a:t>
            </a:r>
            <a:endParaRPr lang="en-GB" dirty="0"/>
          </a:p>
        </p:txBody>
      </p:sp>
      <p:sp>
        <p:nvSpPr>
          <p:cNvPr id="3" name="Content Placeholder 2"/>
          <p:cNvSpPr>
            <a:spLocks noGrp="1"/>
          </p:cNvSpPr>
          <p:nvPr>
            <p:ph idx="1"/>
          </p:nvPr>
        </p:nvSpPr>
        <p:spPr/>
        <p:txBody>
          <a:bodyPr/>
          <a:lstStyle/>
          <a:p>
            <a:pPr marL="0" indent="0">
              <a:buNone/>
            </a:pPr>
            <a:r>
              <a:rPr lang="en-GB" sz="2000" dirty="0" smtClean="0"/>
              <a:t>HSC Pension Service </a:t>
            </a:r>
          </a:p>
          <a:p>
            <a:pPr marL="0" indent="0">
              <a:buNone/>
            </a:pPr>
            <a:r>
              <a:rPr lang="en-GB" sz="2000" dirty="0" smtClean="0"/>
              <a:t>Waterside House</a:t>
            </a:r>
          </a:p>
          <a:p>
            <a:pPr marL="0" indent="0">
              <a:buNone/>
            </a:pPr>
            <a:r>
              <a:rPr lang="en-GB" sz="2000" dirty="0" smtClean="0"/>
              <a:t>75 Duke St</a:t>
            </a:r>
          </a:p>
          <a:p>
            <a:pPr marL="0" indent="0">
              <a:buNone/>
            </a:pPr>
            <a:r>
              <a:rPr lang="en-GB" sz="2000" dirty="0" smtClean="0"/>
              <a:t>Derry</a:t>
            </a:r>
          </a:p>
          <a:p>
            <a:pPr marL="0" indent="0">
              <a:buNone/>
            </a:pPr>
            <a:r>
              <a:rPr lang="en-GB" sz="2000" dirty="0" smtClean="0"/>
              <a:t>BT47 6FP</a:t>
            </a:r>
          </a:p>
          <a:p>
            <a:pPr marL="0" indent="0">
              <a:buNone/>
            </a:pPr>
            <a:endParaRPr lang="en-GB" sz="2000" dirty="0"/>
          </a:p>
          <a:p>
            <a:pPr marL="0" indent="0">
              <a:buNone/>
            </a:pPr>
            <a:r>
              <a:rPr lang="en-GB" sz="2000" dirty="0" smtClean="0"/>
              <a:t>E-Mail    </a:t>
            </a:r>
            <a:r>
              <a:rPr lang="en-GB" sz="2000" dirty="0" smtClean="0">
                <a:hlinkClick r:id="rId2"/>
              </a:rPr>
              <a:t>hscpensions@hscni.net</a:t>
            </a:r>
            <a:r>
              <a:rPr lang="en-GB" sz="2000" dirty="0" smtClean="0"/>
              <a:t> </a:t>
            </a:r>
          </a:p>
          <a:p>
            <a:pPr marL="0" indent="0">
              <a:buNone/>
            </a:pPr>
            <a:r>
              <a:rPr lang="en-GB" sz="2000" dirty="0" smtClean="0"/>
              <a:t>	</a:t>
            </a:r>
            <a:r>
              <a:rPr lang="en-GB" sz="2000" dirty="0" smtClean="0">
                <a:hlinkClick r:id="rId3"/>
              </a:rPr>
              <a:t> </a:t>
            </a:r>
            <a:r>
              <a:rPr lang="en-GB" sz="2000" dirty="0">
                <a:hlinkClick r:id="rId3"/>
              </a:rPr>
              <a:t>john.coyle@hscni.net</a:t>
            </a:r>
            <a:endParaRPr lang="en-GB" sz="2000" dirty="0" smtClean="0"/>
          </a:p>
          <a:p>
            <a:pPr marL="0" indent="0">
              <a:buNone/>
            </a:pPr>
            <a:r>
              <a:rPr lang="en-GB" sz="2000" dirty="0" smtClean="0"/>
              <a:t>Website </a:t>
            </a:r>
            <a:r>
              <a:rPr lang="en-GB" sz="2000" dirty="0" smtClean="0">
                <a:hlinkClick r:id="rId4"/>
              </a:rPr>
              <a:t>www.hscpensions@hscni.net</a:t>
            </a:r>
            <a:r>
              <a:rPr lang="en-GB" sz="2000" dirty="0" smtClean="0"/>
              <a:t> 	</a:t>
            </a:r>
          </a:p>
          <a:p>
            <a:pPr marL="0" indent="0">
              <a:buNone/>
            </a:pPr>
            <a:endParaRPr lang="en-GB" sz="2000" dirty="0" smtClean="0"/>
          </a:p>
          <a:p>
            <a:pPr marL="0" indent="0">
              <a:buNone/>
            </a:pPr>
            <a:r>
              <a:rPr lang="en-GB" sz="2000" smtClean="0"/>
              <a:t>Tel        02871 319111  </a:t>
            </a:r>
            <a:r>
              <a:rPr lang="en-GB" sz="2000" dirty="0"/>
              <a:t>	</a:t>
            </a:r>
          </a:p>
        </p:txBody>
      </p:sp>
    </p:spTree>
    <p:extLst>
      <p:ext uri="{BB962C8B-B14F-4D97-AF65-F5344CB8AC3E}">
        <p14:creationId xmlns:p14="http://schemas.microsoft.com/office/powerpoint/2010/main" val="88892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GB" dirty="0" smtClean="0"/>
              <a:t>Scheme Structure</a:t>
            </a:r>
            <a:br>
              <a:rPr lang="en-GB" dirty="0" smtClean="0"/>
            </a:br>
            <a:r>
              <a:rPr lang="en-GB" dirty="0" smtClean="0"/>
              <a:t>2015 CARE Scheme</a:t>
            </a:r>
            <a:br>
              <a:rPr lang="en-GB" dirty="0" smtClean="0"/>
            </a:b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smtClean="0"/>
              <a:t>Benefits are calculated on your pensionable pay throughout your membership of the scheme</a:t>
            </a:r>
          </a:p>
          <a:p>
            <a:endParaRPr lang="en-GB" sz="2000" dirty="0"/>
          </a:p>
          <a:p>
            <a:r>
              <a:rPr lang="en-GB" sz="2000" dirty="0" smtClean="0"/>
              <a:t>The benefit accrual rate is 1/54th of your pensionable pay on a year by year basis – revalued annually by 1.5% + CPI</a:t>
            </a:r>
          </a:p>
          <a:p>
            <a:endParaRPr lang="en-GB" sz="2000" dirty="0"/>
          </a:p>
          <a:p>
            <a:r>
              <a:rPr lang="en-GB" sz="2000" dirty="0" smtClean="0"/>
              <a:t>You receive an annual pension based on the amount of the pension pot you have built up (there is no automatic lump sum in the 2015 scheme but there is the option to convert part of your pension for a tax free lump sum)</a:t>
            </a:r>
          </a:p>
          <a:p>
            <a:endParaRPr lang="en-GB" sz="2000" dirty="0"/>
          </a:p>
          <a:p>
            <a:r>
              <a:rPr lang="en-GB" sz="2000" dirty="0" smtClean="0"/>
              <a:t>Normal Retirement Age (NRA) is linked to your State Pension Age and Minimum Retirement Age is age 55</a:t>
            </a:r>
          </a:p>
          <a:p>
            <a:endParaRPr lang="en-GB" sz="2000" dirty="0"/>
          </a:p>
          <a:p>
            <a:endParaRPr lang="en-GB" sz="2000" dirty="0"/>
          </a:p>
        </p:txBody>
      </p:sp>
    </p:spTree>
    <p:extLst>
      <p:ext uri="{BB962C8B-B14F-4D97-AF65-F5344CB8AC3E}">
        <p14:creationId xmlns:p14="http://schemas.microsoft.com/office/powerpoint/2010/main" val="190278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GB" dirty="0" smtClean="0"/>
              <a:t>Scheme Structure</a:t>
            </a:r>
            <a:br>
              <a:rPr lang="en-GB" dirty="0" smtClean="0"/>
            </a:br>
            <a:r>
              <a:rPr lang="en-GB" dirty="0" smtClean="0"/>
              <a:t>2015 CARE Scheme</a:t>
            </a:r>
            <a:br>
              <a:rPr lang="en-GB" dirty="0" smtClean="0"/>
            </a:br>
            <a:endParaRPr lang="en-GB" dirty="0"/>
          </a:p>
        </p:txBody>
      </p:sp>
      <p:sp>
        <p:nvSpPr>
          <p:cNvPr id="3" name="Content Placeholder 2"/>
          <p:cNvSpPr>
            <a:spLocks noGrp="1"/>
          </p:cNvSpPr>
          <p:nvPr>
            <p:ph idx="1"/>
          </p:nvPr>
        </p:nvSpPr>
        <p:spPr>
          <a:xfrm>
            <a:off x="457200" y="1340768"/>
            <a:ext cx="8534400" cy="4374232"/>
          </a:xfrm>
        </p:spPr>
        <p:txBody>
          <a:bodyPr/>
          <a:lstStyle/>
          <a:p>
            <a:r>
              <a:rPr lang="en-GB" sz="2000" dirty="0">
                <a:solidFill>
                  <a:srgbClr val="000000"/>
                </a:solidFill>
              </a:rPr>
              <a:t>A service break of less than 5 years is treated as continuous service</a:t>
            </a:r>
          </a:p>
          <a:p>
            <a:pPr marL="0" indent="0">
              <a:buNone/>
            </a:pPr>
            <a:r>
              <a:rPr lang="en-GB" sz="2000" dirty="0">
                <a:solidFill>
                  <a:srgbClr val="000000"/>
                </a:solidFill>
              </a:rPr>
              <a:t> </a:t>
            </a:r>
            <a:endParaRPr lang="en-GB" sz="2000" dirty="0"/>
          </a:p>
          <a:p>
            <a:r>
              <a:rPr lang="en-GB" sz="2000" dirty="0">
                <a:solidFill>
                  <a:srgbClr val="000000"/>
                </a:solidFill>
              </a:rPr>
              <a:t>Late Retirement: all benefits will receive an increase if the member retires after State Pension Age (SPA</a:t>
            </a:r>
            <a:r>
              <a:rPr lang="en-GB" sz="2000" dirty="0" smtClean="0">
                <a:solidFill>
                  <a:srgbClr val="000000"/>
                </a:solidFill>
              </a:rPr>
              <a:t>)</a:t>
            </a:r>
          </a:p>
          <a:p>
            <a:endParaRPr lang="en-GB" sz="2000" dirty="0">
              <a:solidFill>
                <a:srgbClr val="000000"/>
              </a:solidFill>
            </a:endParaRPr>
          </a:p>
          <a:p>
            <a:r>
              <a:rPr lang="en-GB" sz="2000" dirty="0">
                <a:solidFill>
                  <a:srgbClr val="000000"/>
                </a:solidFill>
              </a:rPr>
              <a:t>ERRBO Allows a member to pay additional contributions to buy out </a:t>
            </a:r>
            <a:r>
              <a:rPr lang="en-GB" sz="2000" dirty="0" smtClean="0">
                <a:solidFill>
                  <a:srgbClr val="000000"/>
                </a:solidFill>
              </a:rPr>
              <a:t>a proportion of the </a:t>
            </a:r>
            <a:r>
              <a:rPr lang="en-GB" sz="2000" dirty="0">
                <a:solidFill>
                  <a:srgbClr val="000000"/>
                </a:solidFill>
              </a:rPr>
              <a:t>potential actuarial reduction </a:t>
            </a:r>
            <a:r>
              <a:rPr lang="en-GB" sz="2000" dirty="0" smtClean="0">
                <a:solidFill>
                  <a:srgbClr val="000000"/>
                </a:solidFill>
              </a:rPr>
              <a:t>applied if </a:t>
            </a:r>
            <a:r>
              <a:rPr lang="en-GB" sz="2000" dirty="0">
                <a:solidFill>
                  <a:srgbClr val="000000"/>
                </a:solidFill>
              </a:rPr>
              <a:t>retiring before NPA</a:t>
            </a:r>
          </a:p>
          <a:p>
            <a:pPr marL="0" indent="0">
              <a:buNone/>
            </a:pPr>
            <a:endParaRPr lang="en-GB" sz="2000" dirty="0"/>
          </a:p>
          <a:p>
            <a:r>
              <a:rPr lang="en-GB" sz="2000" dirty="0" smtClean="0"/>
              <a:t>Partial Retirement is a feature of the 2015 scheme which allows you to have phased </a:t>
            </a:r>
            <a:r>
              <a:rPr lang="en-GB" sz="2000" dirty="0"/>
              <a:t>withdrawal from the workplace with a reduction in employment commitments supplemented by partial payment of pension.</a:t>
            </a:r>
          </a:p>
          <a:p>
            <a:endParaRPr lang="en-GB" sz="2000" dirty="0"/>
          </a:p>
        </p:txBody>
      </p:sp>
    </p:spTree>
    <p:extLst>
      <p:ext uri="{BB962C8B-B14F-4D97-AF65-F5344CB8AC3E}">
        <p14:creationId xmlns:p14="http://schemas.microsoft.com/office/powerpoint/2010/main" val="803116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smtClean="0"/>
              <a:t>How your Pensionable Service is calculated in the 1995 Scheme </a:t>
            </a:r>
            <a:endParaRPr lang="en-GB" sz="3200" dirty="0"/>
          </a:p>
        </p:txBody>
      </p:sp>
      <p:sp>
        <p:nvSpPr>
          <p:cNvPr id="3" name="Content Placeholder 2"/>
          <p:cNvSpPr>
            <a:spLocks noGrp="1"/>
          </p:cNvSpPr>
          <p:nvPr>
            <p:ph idx="1"/>
          </p:nvPr>
        </p:nvSpPr>
        <p:spPr>
          <a:xfrm>
            <a:off x="457200" y="1268760"/>
            <a:ext cx="8534400" cy="4446240"/>
          </a:xfrm>
        </p:spPr>
        <p:txBody>
          <a:bodyPr/>
          <a:lstStyle/>
          <a:p>
            <a:r>
              <a:rPr lang="en-GB" sz="2000" dirty="0" smtClean="0"/>
              <a:t>Your 1995 scheme pension benefits are calculated using a formula based on the pensionable service you accrue up to your last  day of 1995 scheme membership and your final years pensionable pay.</a:t>
            </a:r>
          </a:p>
          <a:p>
            <a:r>
              <a:rPr lang="en-GB" sz="2000" dirty="0" smtClean="0"/>
              <a:t>Your service is counted in the number of </a:t>
            </a:r>
            <a:r>
              <a:rPr lang="en-GB" sz="2000" dirty="0"/>
              <a:t>y</a:t>
            </a:r>
            <a:r>
              <a:rPr lang="en-GB" sz="2000" dirty="0" smtClean="0"/>
              <a:t>ears and days you have actually paid contributions to the scheme</a:t>
            </a:r>
          </a:p>
          <a:p>
            <a:r>
              <a:rPr lang="en-GB" sz="2000" dirty="0" smtClean="0"/>
              <a:t>If you worked part time your service will be calculated proportionately to the hours you have worked</a:t>
            </a:r>
          </a:p>
          <a:p>
            <a:r>
              <a:rPr lang="en-GB" sz="2000" dirty="0" smtClean="0"/>
              <a:t>For example if you worked 3 days per week as opposed to 5 (22.5 hours instead of 37.5 hours per week, 6 sessions as opposed to 10). For each year you worked you would accrue 219 days </a:t>
            </a:r>
            <a:r>
              <a:rPr lang="en-GB" sz="2000" dirty="0" smtClean="0">
                <a:solidFill>
                  <a:schemeClr val="bg1"/>
                </a:solidFill>
              </a:rPr>
              <a:t>(3/5 of a year = 219 days</a:t>
            </a:r>
            <a:r>
              <a:rPr lang="en-GB" sz="2000" dirty="0" smtClean="0"/>
              <a:t>)</a:t>
            </a:r>
          </a:p>
          <a:p>
            <a:r>
              <a:rPr lang="en-GB" sz="2000" dirty="0" smtClean="0"/>
              <a:t>Over a 20 year period this would mean you had reckonable pensionable service of 12 years as opposed to 20</a:t>
            </a:r>
          </a:p>
        </p:txBody>
      </p:sp>
    </p:spTree>
    <p:extLst>
      <p:ext uri="{BB962C8B-B14F-4D97-AF65-F5344CB8AC3E}">
        <p14:creationId xmlns:p14="http://schemas.microsoft.com/office/powerpoint/2010/main" val="40427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HSCLDWhite">
  <a:themeElements>
    <a:clrScheme name="HSCLCWhite">
      <a:dk1>
        <a:srgbClr val="000000"/>
      </a:dk1>
      <a:lt1>
        <a:srgbClr val="000000"/>
      </a:lt1>
      <a:dk2>
        <a:srgbClr val="FFFFFF"/>
      </a:dk2>
      <a:lt2>
        <a:srgbClr val="FFFFFF"/>
      </a:lt2>
      <a:accent1>
        <a:srgbClr val="002664"/>
      </a:accent1>
      <a:accent2>
        <a:srgbClr val="00358D"/>
      </a:accent2>
      <a:accent3>
        <a:srgbClr val="00358D"/>
      </a:accent3>
      <a:accent4>
        <a:srgbClr val="DADADA"/>
      </a:accent4>
      <a:accent5>
        <a:srgbClr val="AAFFFF"/>
      </a:accent5>
      <a:accent6>
        <a:srgbClr val="00358D"/>
      </a:accent6>
      <a:hlink>
        <a:srgbClr val="00358D"/>
      </a:hlink>
      <a:folHlink>
        <a:srgbClr val="00358D"/>
      </a:folHlink>
    </a:clrScheme>
    <a:fontScheme name="belfast_trust_template_btm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elfast_trust_template_btm2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elfast_trust_template_btm2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elfast_trust_template_btm2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elfast_trust_template_btm2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elfast_trust_template_btm2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5717</TotalTime>
  <Words>4675</Words>
  <Application>Microsoft Office PowerPoint</Application>
  <PresentationFormat>On-screen Show (4:3)</PresentationFormat>
  <Paragraphs>692</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HSCLDWhite</vt:lpstr>
      <vt:lpstr> HSC Pension Service </vt:lpstr>
      <vt:lpstr>Introductions</vt:lpstr>
      <vt:lpstr>Topics for Discussion</vt:lpstr>
      <vt:lpstr>Topics for Discussion cont.</vt:lpstr>
      <vt:lpstr>Scheme Structure</vt:lpstr>
      <vt:lpstr> Scheme Structure 1995 Scheme </vt:lpstr>
      <vt:lpstr> Scheme Structure 2015 CARE Scheme </vt:lpstr>
      <vt:lpstr> Scheme Structure 2015 CARE Scheme </vt:lpstr>
      <vt:lpstr>How your Pensionable Service is calculated in the 1995 Scheme </vt:lpstr>
      <vt:lpstr>Factors which can impact  1995 Pensionable Service</vt:lpstr>
      <vt:lpstr>How to Calculate 1995 Section Pensionable Service</vt:lpstr>
      <vt:lpstr>How to calculate Pensionable Service</vt:lpstr>
      <vt:lpstr>Pensionable Pay 1995 Scheme</vt:lpstr>
      <vt:lpstr>Pensionable Pay 1995 Scheme</vt:lpstr>
      <vt:lpstr>Additional Pension Purchase</vt:lpstr>
      <vt:lpstr>Annual Benefit Statements</vt:lpstr>
      <vt:lpstr>Early Retirement Reduction Buy Out (ERRBO)</vt:lpstr>
      <vt:lpstr>Lifetime Allowance (LTA)</vt:lpstr>
      <vt:lpstr>Lifetime Allowance (LTA)</vt:lpstr>
      <vt:lpstr>Lifetime Allowance (LTA)</vt:lpstr>
      <vt:lpstr>Lifetime Allowance (LTA)</vt:lpstr>
      <vt:lpstr>Lifetime Allowance (LTA)</vt:lpstr>
      <vt:lpstr>Lifetime Allowance</vt:lpstr>
      <vt:lpstr>Annual Allowance</vt:lpstr>
      <vt:lpstr>Annual Allowance</vt:lpstr>
      <vt:lpstr>Annual Allowance</vt:lpstr>
      <vt:lpstr>Annual Allowance</vt:lpstr>
      <vt:lpstr>Annual Allowance</vt:lpstr>
      <vt:lpstr>Annual Allowance Dual Scheme Membership</vt:lpstr>
      <vt:lpstr>Annual Allowance Dual Scheme Membership</vt:lpstr>
      <vt:lpstr>Annual Allowance Dual Scheme Membership</vt:lpstr>
      <vt:lpstr>When Can I Retire? 1995/2015 Section Benefits</vt:lpstr>
      <vt:lpstr>Reduction Factors 1995 Section</vt:lpstr>
      <vt:lpstr>Reduction Factors 2015 Section</vt:lpstr>
      <vt:lpstr>How does VER Affect my  1995 Section Benefits?</vt:lpstr>
      <vt:lpstr>How does VER Affect my  2015 Section Benefits?</vt:lpstr>
      <vt:lpstr>Other Scheme Benefits Payable</vt:lpstr>
      <vt:lpstr>Partial Retirement/Drawdown</vt:lpstr>
      <vt:lpstr>Partial Retirement/Drawdown</vt:lpstr>
      <vt:lpstr>Partial Retirement Calculation</vt:lpstr>
      <vt:lpstr>Reduction Factors 2015 Section</vt:lpstr>
      <vt:lpstr>Partial Retirement Calculation</vt:lpstr>
      <vt:lpstr>Partial Retirement Calculation</vt:lpstr>
      <vt:lpstr>De-coupling of added years</vt:lpstr>
      <vt:lpstr>Age/Normal Retirement</vt:lpstr>
      <vt:lpstr>Age (Normal) Retirement</vt:lpstr>
      <vt:lpstr>Age (Normal) Retirement</vt:lpstr>
      <vt:lpstr>Age (Normal) Retirement cont.</vt:lpstr>
      <vt:lpstr>Age (Normal) Retirement cont.</vt:lpstr>
      <vt:lpstr>Age (Normal) Retirement cont</vt:lpstr>
      <vt:lpstr>Pension Application Process</vt:lpstr>
      <vt:lpstr>Ill Health Retirement</vt:lpstr>
      <vt:lpstr>Ill Health Retirement (Cont.)</vt:lpstr>
      <vt:lpstr>Ill Health Retirement (Cont.)</vt:lpstr>
      <vt:lpstr>Ill Health Retirement (Cont.)</vt:lpstr>
      <vt:lpstr>Ill Health Retirement (Cont.)</vt:lpstr>
      <vt:lpstr>Ill Health Retirement (Cont.)</vt:lpstr>
      <vt:lpstr>Ill Health Retirement (Cont.)</vt:lpstr>
      <vt:lpstr>Death Benefits</vt:lpstr>
      <vt:lpstr>Death Benefits cont.</vt:lpstr>
      <vt:lpstr>Death Benefit Nomination Forms</vt:lpstr>
      <vt:lpstr>Contact Details</vt:lpstr>
    </vt:vector>
  </TitlesOfParts>
  <Company>HSC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Hsc Pension Liaison</dc:title>
  <dc:creator>johncoy</dc:creator>
  <cp:lastModifiedBy>johncoy</cp:lastModifiedBy>
  <cp:revision>229</cp:revision>
  <cp:lastPrinted>2016-08-01T10:16:13Z</cp:lastPrinted>
  <dcterms:created xsi:type="dcterms:W3CDTF">2016-06-13T13:13:59Z</dcterms:created>
  <dcterms:modified xsi:type="dcterms:W3CDTF">2019-01-30T15:28:23Z</dcterms:modified>
</cp:coreProperties>
</file>