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0"/>
  </p:notesMasterIdLst>
  <p:handoutMasterIdLst>
    <p:handoutMasterId r:id="rId41"/>
  </p:handoutMasterIdLst>
  <p:sldIdLst>
    <p:sldId id="273" r:id="rId2"/>
    <p:sldId id="356" r:id="rId3"/>
    <p:sldId id="274" r:id="rId4"/>
    <p:sldId id="275" r:id="rId5"/>
    <p:sldId id="276" r:id="rId6"/>
    <p:sldId id="277" r:id="rId7"/>
    <p:sldId id="355" r:id="rId8"/>
    <p:sldId id="297" r:id="rId9"/>
    <p:sldId id="298" r:id="rId10"/>
    <p:sldId id="349" r:id="rId11"/>
    <p:sldId id="350" r:id="rId12"/>
    <p:sldId id="357" r:id="rId13"/>
    <p:sldId id="351" r:id="rId14"/>
    <p:sldId id="341" r:id="rId15"/>
    <p:sldId id="299" r:id="rId16"/>
    <p:sldId id="300" r:id="rId17"/>
    <p:sldId id="347" r:id="rId18"/>
    <p:sldId id="348" r:id="rId19"/>
    <p:sldId id="301" r:id="rId20"/>
    <p:sldId id="305" r:id="rId21"/>
    <p:sldId id="338" r:id="rId22"/>
    <p:sldId id="339" r:id="rId23"/>
    <p:sldId id="340" r:id="rId24"/>
    <p:sldId id="359" r:id="rId25"/>
    <p:sldId id="327" r:id="rId26"/>
    <p:sldId id="360" r:id="rId27"/>
    <p:sldId id="330" r:id="rId28"/>
    <p:sldId id="331" r:id="rId29"/>
    <p:sldId id="343" r:id="rId30"/>
    <p:sldId id="344" r:id="rId31"/>
    <p:sldId id="354" r:id="rId32"/>
    <p:sldId id="307" r:id="rId33"/>
    <p:sldId id="309" r:id="rId34"/>
    <p:sldId id="308" r:id="rId35"/>
    <p:sldId id="313" r:id="rId36"/>
    <p:sldId id="318" r:id="rId37"/>
    <p:sldId id="317" r:id="rId38"/>
    <p:sldId id="321" r:id="rId39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F3802-AF84-43D9-96DA-BF9DB1084F66}" type="datetimeFigureOut">
              <a:rPr lang="en-GB" smtClean="0"/>
              <a:t>30/01/2019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FFD05-04FE-4FBE-A31C-27DA5D92C4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427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035A5-23F3-4EE5-8862-15C30DDD84B6}" type="datetimeFigureOut">
              <a:rPr lang="en-GB" smtClean="0"/>
              <a:t>30/01/2019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5F792-4507-426A-A12D-B5441710ABF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7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5F792-4507-426A-A12D-B5441710ABF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784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 descr="curves-blue-white bkg_siz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615" y="2528140"/>
            <a:ext cx="2565400" cy="367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24384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990600"/>
            <a:ext cx="7772400" cy="1143000"/>
          </a:xfrm>
        </p:spPr>
        <p:txBody>
          <a:bodyPr lIns="91440" tIns="45720" rIns="91440" bIns="45720"/>
          <a:lstStyle>
            <a:lvl1pPr algn="ctr"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5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221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05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133600" cy="5562600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567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SC Leadership Centre Slides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4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90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951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191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4191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6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11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52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61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57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625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1" descr="curves-blue-white bkg_size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615" y="2528140"/>
            <a:ext cx="2565400" cy="367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Arc 2"/>
          <p:cNvSpPr>
            <a:spLocks/>
          </p:cNvSpPr>
          <p:nvPr/>
        </p:nvSpPr>
        <p:spPr bwMode="auto">
          <a:xfrm>
            <a:off x="0" y="228600"/>
            <a:ext cx="8410575" cy="66182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rgbClr val="8F66A8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534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817440"/>
            <a:ext cx="23050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03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A8CA"/>
        </a:buClr>
        <a:buSzPct val="6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cpensions.hscni.net/wp-content/uploads/2012/11/AP1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cpensions.hscni.net/calculators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cpensions.hscni.net/calculators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cpensions.hscni.net/wp-content/uploads/2012/11/AW6-V1-Jun-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cpensions.hscni.net/wp-content/uploads/2012/11/PN1-1.pdf" TargetMode="External"/><Relationship Id="rId2" Type="http://schemas.openxmlformats.org/officeDocument/2006/relationships/hyperlink" Target="http://www.hscpensions.hscni.net/wp-content/uploads/2012/11/DG3Jun16.pdf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cpensions@hscni.net/" TargetMode="External"/><Relationship Id="rId2" Type="http://schemas.openxmlformats.org/officeDocument/2006/relationships/hyperlink" Target="mailto:hscpensions@hscni.n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1475656" y="4005064"/>
            <a:ext cx="6400800" cy="906016"/>
          </a:xfrm>
        </p:spPr>
        <p:txBody>
          <a:bodyPr/>
          <a:lstStyle/>
          <a:p>
            <a:r>
              <a:rPr lang="en-GB" sz="4000" b="1" dirty="0">
                <a:solidFill>
                  <a:srgbClr val="000000"/>
                </a:solidFill>
                <a:ea typeface="+mj-ea"/>
                <a:cs typeface="+mj-cs"/>
              </a:rPr>
              <a:t>1995 Section Workshop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755576" y="2420888"/>
            <a:ext cx="7772400" cy="1718320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HSC Pension Service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79" y="6093296"/>
            <a:ext cx="19145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764704"/>
            <a:ext cx="324036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40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Pensionable Pay </a:t>
            </a:r>
            <a:br>
              <a:rPr lang="en-GB" dirty="0" smtClean="0"/>
            </a:br>
            <a:r>
              <a:rPr lang="en-GB" dirty="0" smtClean="0"/>
              <a:t>Tiered Contribution Rates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75751"/>
              </p:ext>
            </p:extLst>
          </p:nvPr>
        </p:nvGraphicFramePr>
        <p:xfrm>
          <a:off x="467544" y="1916832"/>
          <a:ext cx="8534400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WTE Pensionable Pay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Contribution Rate</a:t>
                      </a: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Up to £15,431.99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5.0% </a:t>
                      </a: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£15,432.00 to £21,477.99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5.6% </a:t>
                      </a: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£21, 478.00 to £26,823.99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7.1% </a:t>
                      </a: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£26,824.00 to £47,845.99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9.3% </a:t>
                      </a: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£47,846.00 to £70,630.99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12.5% </a:t>
                      </a: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£70,631.00 to £111,376.99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13.5% </a:t>
                      </a: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£111,377.00 and over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14.5%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08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19256" cy="1143000"/>
          </a:xfrm>
        </p:spPr>
        <p:txBody>
          <a:bodyPr/>
          <a:lstStyle/>
          <a:p>
            <a:pPr algn="ctr"/>
            <a:r>
              <a:rPr lang="en-GB" dirty="0" smtClean="0"/>
              <a:t>Pensionable Pay 1995 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34400" cy="4446240"/>
          </a:xfrm>
        </p:spPr>
        <p:txBody>
          <a:bodyPr/>
          <a:lstStyle/>
          <a:p>
            <a:r>
              <a:rPr lang="en-GB" sz="2000" dirty="0" smtClean="0"/>
              <a:t>Your </a:t>
            </a:r>
            <a:r>
              <a:rPr lang="en-GB" sz="2000" dirty="0"/>
              <a:t>final years pensionable pay is actually the best 365 day period in the previous 3 years from your date of leaving.</a:t>
            </a:r>
          </a:p>
          <a:p>
            <a:r>
              <a:rPr lang="en-GB" sz="2000" dirty="0"/>
              <a:t>If you </a:t>
            </a:r>
            <a:r>
              <a:rPr lang="en-GB" sz="2000" dirty="0" smtClean="0"/>
              <a:t>are in part time service we use the </a:t>
            </a:r>
            <a:r>
              <a:rPr lang="en-GB" sz="2000" dirty="0"/>
              <a:t>W</a:t>
            </a:r>
            <a:r>
              <a:rPr lang="en-GB" sz="2000" dirty="0" smtClean="0"/>
              <a:t>hole </a:t>
            </a:r>
            <a:r>
              <a:rPr lang="en-GB" sz="2000" dirty="0"/>
              <a:t>T</a:t>
            </a:r>
            <a:r>
              <a:rPr lang="en-GB" sz="2000" dirty="0" smtClean="0"/>
              <a:t>ime </a:t>
            </a:r>
            <a:r>
              <a:rPr lang="en-GB" sz="2000" dirty="0"/>
              <a:t>E</a:t>
            </a:r>
            <a:r>
              <a:rPr lang="en-GB" sz="2000" dirty="0" smtClean="0"/>
              <a:t>quivalent (WTE) pensionable pay for your grade.</a:t>
            </a:r>
          </a:p>
          <a:p>
            <a:r>
              <a:rPr lang="en-GB" sz="2000" dirty="0" smtClean="0"/>
              <a:t>A Part </a:t>
            </a:r>
            <a:r>
              <a:rPr lang="en-GB" sz="2000" dirty="0"/>
              <a:t>t</a:t>
            </a:r>
            <a:r>
              <a:rPr lang="en-GB" sz="2000" dirty="0" smtClean="0"/>
              <a:t>ime member’s contribution rate is based on the whole time equivalent salary rate. For example a part time band 5 employee (top of the scale) doing 50% of the standard hours earns £14,658  (£29,315/2).</a:t>
            </a:r>
          </a:p>
          <a:p>
            <a:r>
              <a:rPr lang="en-GB" sz="2000" dirty="0" smtClean="0"/>
              <a:t>Her contribution rate falls into the 9.3% bracket. She pays 9.3% of £14,658 as this contribution tier her WTE salary falls into.</a:t>
            </a:r>
          </a:p>
          <a:p>
            <a:r>
              <a:rPr lang="en-GB" sz="2000" dirty="0" smtClean="0"/>
              <a:t>When calculating her pension we will use the figure of £29,315 as her final years pensionable pay.</a:t>
            </a:r>
          </a:p>
        </p:txBody>
      </p:sp>
    </p:spTree>
    <p:extLst>
      <p:ext uri="{BB962C8B-B14F-4D97-AF65-F5344CB8AC3E}">
        <p14:creationId xmlns:p14="http://schemas.microsoft.com/office/powerpoint/2010/main" val="4195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Steps to Use </a:t>
            </a:r>
            <a:br>
              <a:rPr lang="en-GB" dirty="0" smtClean="0"/>
            </a:br>
            <a:r>
              <a:rPr lang="en-GB" dirty="0" smtClean="0"/>
              <a:t>1995 Scheme Calculator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34400" cy="444624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Establish your pensionable Service which is found on your ABS, add on service from date of ABS to your estimated retirement date.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Go to HSC Pension Scheme Website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Left side of screen under </a:t>
            </a:r>
            <a:r>
              <a:rPr lang="en-GB" sz="2000" b="1" dirty="0" smtClean="0"/>
              <a:t>“Quick Links” </a:t>
            </a:r>
            <a:r>
              <a:rPr lang="en-GB" sz="2000" dirty="0" smtClean="0"/>
              <a:t>you will find “Calculators” located 2/3rds down the list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Click on </a:t>
            </a:r>
            <a:r>
              <a:rPr lang="en-GB" sz="2000" b="1" dirty="0" smtClean="0"/>
              <a:t>Calculators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New Page will open with a list of Calculators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Click on </a:t>
            </a:r>
            <a:r>
              <a:rPr lang="en-GB" sz="2000" b="1" dirty="0" smtClean="0"/>
              <a:t>“1995 Section Calculators”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New page will Open, Click on </a:t>
            </a:r>
            <a:r>
              <a:rPr lang="en-GB" sz="2000" b="1" dirty="0" smtClean="0"/>
              <a:t>“1995 Pension Calculator and VER”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Enter your years and days service in the top yellow boxes, enter your full time pensionable pay in bottom yellow box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Press Return and your estimated pension and lump sum will be displayed</a:t>
            </a:r>
          </a:p>
          <a:p>
            <a:pPr marL="457200" indent="-457200">
              <a:buFont typeface="+mj-lt"/>
              <a:buAutoNum type="arabicPeriod"/>
            </a:pPr>
            <a:endParaRPr lang="en-GB" sz="2000" b="1" dirty="0" smtClean="0"/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1448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Pensionable Pay 1995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Salary Sacrifice can affect your pensionable pay figure. Member’s pensionable pay is £30,000, they have a salary sacrifice of £5,000. Their pensionable pay is reduced to £</a:t>
            </a:r>
            <a:r>
              <a:rPr lang="en-GB" sz="2000" dirty="0" smtClean="0"/>
              <a:t>25,000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Salary sacrifice will only affect a member of the 1995 scheme if it is applicable in their final 3 years of employment.</a:t>
            </a:r>
          </a:p>
          <a:p>
            <a:endParaRPr lang="en-GB" sz="2000" dirty="0"/>
          </a:p>
          <a:p>
            <a:r>
              <a:rPr lang="en-GB" sz="2000" dirty="0" smtClean="0"/>
              <a:t>Types of Salary Sacrifice can include Car Lease Schemes, Childcare Vouchers, Cycle to Work scheme.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45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Example Calculation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34400" cy="4518248"/>
          </a:xfrm>
        </p:spPr>
        <p:txBody>
          <a:bodyPr/>
          <a:lstStyle/>
          <a:p>
            <a:r>
              <a:rPr lang="en-GB" sz="2000" dirty="0" smtClean="0"/>
              <a:t>Using the information from the previous examples we can see how part time service can affect the calculation of benefits.</a:t>
            </a:r>
          </a:p>
          <a:p>
            <a:r>
              <a:rPr lang="en-GB" sz="2000" dirty="0" smtClean="0"/>
              <a:t>If we assume Johns Pensionable pay is £30,000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Using the online calculator, Johns Pension would be calculated as follows: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	30 years/80 x £30,000 = Pension</a:t>
            </a:r>
          </a:p>
          <a:p>
            <a:pPr marL="0" indent="0">
              <a:buNone/>
            </a:pPr>
            <a:r>
              <a:rPr lang="en-GB" sz="2000" dirty="0" smtClean="0"/>
              <a:t>	Pension x 3 = Lump Sum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	Pension = £11,250</a:t>
            </a:r>
          </a:p>
          <a:p>
            <a:pPr marL="0" indent="0">
              <a:buNone/>
            </a:pPr>
            <a:r>
              <a:rPr lang="en-GB" sz="2000" dirty="0" smtClean="0"/>
              <a:t>	Lump Sum = £33,750</a:t>
            </a:r>
          </a:p>
          <a:p>
            <a:pPr marL="0" indent="0">
              <a:buNone/>
            </a:pPr>
            <a:r>
              <a:rPr lang="en-GB" sz="2000" dirty="0" smtClean="0"/>
              <a:t>Compare this calculation to the  part time member who accrued 19 years 278 Days service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544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Protection of Pensionable Pay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34400" cy="4446240"/>
          </a:xfrm>
        </p:spPr>
        <p:txBody>
          <a:bodyPr/>
          <a:lstStyle/>
          <a:p>
            <a:r>
              <a:rPr lang="en-GB" sz="2000" dirty="0"/>
              <a:t>Two types of protection - protection through no fault of the </a:t>
            </a:r>
            <a:r>
              <a:rPr lang="en-GB" sz="2000" dirty="0" smtClean="0"/>
              <a:t>member &amp; </a:t>
            </a:r>
            <a:r>
              <a:rPr lang="en-GB" sz="2000" dirty="0"/>
              <a:t>Voluntary Protection </a:t>
            </a:r>
            <a:endParaRPr lang="en-GB" sz="2000" dirty="0" smtClean="0"/>
          </a:p>
          <a:p>
            <a:r>
              <a:rPr lang="en-GB" sz="2000" dirty="0" smtClean="0"/>
              <a:t>Member </a:t>
            </a:r>
            <a:r>
              <a:rPr lang="en-GB" sz="2000" dirty="0"/>
              <a:t>must have at least 2 years qualifying service</a:t>
            </a:r>
          </a:p>
          <a:p>
            <a:r>
              <a:rPr lang="en-GB" sz="2000" dirty="0"/>
              <a:t>Through no fault of the member – Acceptable Reasons 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    A </a:t>
            </a:r>
            <a:r>
              <a:rPr lang="en-GB" sz="2000" dirty="0"/>
              <a:t>change in the nature of the duties performed, for example due </a:t>
            </a:r>
            <a:r>
              <a:rPr lang="en-GB" sz="2000" dirty="0" smtClean="0"/>
              <a:t>to ill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    health     	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         A </a:t>
            </a:r>
            <a:r>
              <a:rPr lang="en-GB" sz="2000" dirty="0"/>
              <a:t>move to a lower paid post because of pending or </a:t>
            </a:r>
            <a:r>
              <a:rPr lang="en-GB" sz="2000" dirty="0" smtClean="0"/>
              <a:t>actual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    redundancy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    Being </a:t>
            </a:r>
            <a:r>
              <a:rPr lang="en-GB" sz="2000" dirty="0"/>
              <a:t>transferred to other employment with an employer. </a:t>
            </a:r>
          </a:p>
          <a:p>
            <a:pPr marL="0" indent="0">
              <a:buNone/>
            </a:pPr>
            <a:r>
              <a:rPr lang="en-GB" sz="2000" dirty="0" smtClean="0"/>
              <a:t>         Downgrading </a:t>
            </a:r>
            <a:r>
              <a:rPr lang="en-GB" sz="2000" dirty="0"/>
              <a:t>of Pay through </a:t>
            </a:r>
            <a:r>
              <a:rPr lang="en-GB" sz="2000" dirty="0" smtClean="0"/>
              <a:t>AFC/RPA</a:t>
            </a:r>
            <a:endParaRPr lang="en-GB" sz="2000" dirty="0"/>
          </a:p>
          <a:p>
            <a:r>
              <a:rPr lang="en-GB" sz="2000" dirty="0"/>
              <a:t>Request should be made within 3 months of reduction to  pay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0514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Protection of Pensionable Pay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34400" cy="4518248"/>
          </a:xfrm>
        </p:spPr>
        <p:txBody>
          <a:bodyPr/>
          <a:lstStyle/>
          <a:p>
            <a:r>
              <a:rPr lang="en-GB" sz="2400" b="1" dirty="0"/>
              <a:t>Voluntary Protection of Pay </a:t>
            </a:r>
            <a:endParaRPr lang="en-GB" sz="2400" b="1" dirty="0" smtClean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	Member must have attained MPA (Age 50/55) </a:t>
            </a:r>
          </a:p>
          <a:p>
            <a:pPr marL="0" indent="0">
              <a:buNone/>
            </a:pPr>
            <a:r>
              <a:rPr lang="en-GB" sz="2000" dirty="0"/>
              <a:t>	Member steps down to a less demanding role</a:t>
            </a:r>
          </a:p>
          <a:p>
            <a:pPr marL="0" indent="0">
              <a:buNone/>
            </a:pPr>
            <a:r>
              <a:rPr lang="en-GB" sz="2000" dirty="0"/>
              <a:t>	Pay must reduce by at least 10%</a:t>
            </a:r>
          </a:p>
          <a:p>
            <a:r>
              <a:rPr lang="en-GB" sz="2000" dirty="0"/>
              <a:t>Request must be made after 12 months but within 15 months of member going on reduced pay</a:t>
            </a:r>
          </a:p>
          <a:p>
            <a:r>
              <a:rPr lang="en-GB" sz="2000" dirty="0"/>
              <a:t>Members should apply using forms PROPAY1</a:t>
            </a:r>
          </a:p>
          <a:p>
            <a:r>
              <a:rPr lang="en-GB" sz="2000" dirty="0"/>
              <a:t>Employer should complete </a:t>
            </a:r>
            <a:r>
              <a:rPr lang="en-GB" sz="2000" dirty="0" smtClean="0"/>
              <a:t>PROPAY2</a:t>
            </a:r>
          </a:p>
          <a:p>
            <a:r>
              <a:rPr lang="en-GB" sz="2000" dirty="0" smtClean="0"/>
              <a:t>If protection of pay is applicable HSC pension service will calculate your benefits accrued to the date of reduction at the higher rate of pay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7386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Protection of Pay Calculation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534400" cy="4322440"/>
          </a:xfrm>
        </p:spPr>
        <p:txBody>
          <a:bodyPr/>
          <a:lstStyle/>
          <a:p>
            <a:r>
              <a:rPr lang="en-GB" sz="2000" dirty="0" smtClean="0"/>
              <a:t>Jane has 30 years service. Her pay was £30,000 and as a result of re-deployment her pay drops to £24,000. Jane applied for protect her pension and lump sum at her pensionable pay of £30,000. 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Jane works another 10 years to retirement. At retirement Jane's final years pensionable pay is £25,000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Jane's pension will be calculated as follows:</a:t>
            </a:r>
          </a:p>
          <a:p>
            <a:endParaRPr lang="en-GB" sz="2000" dirty="0"/>
          </a:p>
          <a:p>
            <a:r>
              <a:rPr lang="en-GB" sz="2000" dirty="0" smtClean="0"/>
              <a:t>30 years / 80 x £30,000 = Pension 1 (lump sum = 3 x pension)</a:t>
            </a:r>
          </a:p>
          <a:p>
            <a:endParaRPr lang="en-GB" sz="2000" dirty="0"/>
          </a:p>
          <a:p>
            <a:r>
              <a:rPr lang="en-GB" sz="2000" dirty="0" smtClean="0"/>
              <a:t>10 years / 80 x £25,000 = Pension 2 (lump sum = 3 x pension)</a:t>
            </a:r>
          </a:p>
          <a:p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6231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Protection of Pay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534400" cy="4734272"/>
          </a:xfrm>
        </p:spPr>
        <p:txBody>
          <a:bodyPr/>
          <a:lstStyle/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Pension 1 </a:t>
            </a:r>
          </a:p>
          <a:p>
            <a:pPr marL="0" indent="0">
              <a:buNone/>
            </a:pPr>
            <a:r>
              <a:rPr lang="en-GB" sz="2000" dirty="0" smtClean="0"/>
              <a:t>	30/ 80 x £30,000 = £11,250 (pension)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£11,250 x 3 = £33,750 (lump sum)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Pension 2 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 smtClean="0">
                <a:solidFill>
                  <a:srgbClr val="000000"/>
                </a:solidFill>
              </a:rPr>
              <a:t>10/ </a:t>
            </a:r>
            <a:r>
              <a:rPr lang="en-GB" sz="2000" dirty="0">
                <a:solidFill>
                  <a:srgbClr val="000000"/>
                </a:solidFill>
              </a:rPr>
              <a:t>80 x </a:t>
            </a:r>
            <a:r>
              <a:rPr lang="en-GB" sz="2000" dirty="0" smtClean="0">
                <a:solidFill>
                  <a:srgbClr val="000000"/>
                </a:solidFill>
              </a:rPr>
              <a:t>£25,000 </a:t>
            </a:r>
            <a:r>
              <a:rPr lang="en-GB" sz="2000" dirty="0">
                <a:solidFill>
                  <a:srgbClr val="000000"/>
                </a:solidFill>
              </a:rPr>
              <a:t>= </a:t>
            </a:r>
            <a:r>
              <a:rPr lang="en-GB" sz="2000" dirty="0" smtClean="0">
                <a:solidFill>
                  <a:srgbClr val="000000"/>
                </a:solidFill>
              </a:rPr>
              <a:t>£3,125 </a:t>
            </a:r>
            <a:r>
              <a:rPr lang="en-GB" sz="2000" dirty="0">
                <a:solidFill>
                  <a:srgbClr val="000000"/>
                </a:solidFill>
              </a:rPr>
              <a:t>(pension)</a:t>
            </a:r>
          </a:p>
          <a:p>
            <a:pPr marL="0" lvl="0" indent="0">
              <a:buNone/>
            </a:pPr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 smtClean="0">
                <a:solidFill>
                  <a:srgbClr val="000000"/>
                </a:solidFill>
              </a:rPr>
              <a:t>£3,125 x </a:t>
            </a:r>
            <a:r>
              <a:rPr lang="en-GB" sz="2000" dirty="0">
                <a:solidFill>
                  <a:srgbClr val="000000"/>
                </a:solidFill>
              </a:rPr>
              <a:t>3 </a:t>
            </a:r>
            <a:r>
              <a:rPr lang="en-GB" sz="2000" dirty="0" smtClean="0">
                <a:solidFill>
                  <a:srgbClr val="000000"/>
                </a:solidFill>
              </a:rPr>
              <a:t>= £9,375  </a:t>
            </a:r>
            <a:r>
              <a:rPr lang="en-GB" sz="2000" dirty="0">
                <a:solidFill>
                  <a:srgbClr val="000000"/>
                </a:solidFill>
              </a:rPr>
              <a:t>(lump sum</a:t>
            </a:r>
            <a:r>
              <a:rPr lang="en-GB" sz="2000" dirty="0" smtClean="0">
                <a:solidFill>
                  <a:srgbClr val="000000"/>
                </a:solidFill>
              </a:rPr>
              <a:t>)</a:t>
            </a:r>
          </a:p>
          <a:p>
            <a:pPr marL="0" lvl="0" indent="0">
              <a:buNone/>
            </a:pPr>
            <a:endParaRPr lang="en-GB" sz="20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GB" sz="2000" dirty="0" smtClean="0">
                <a:solidFill>
                  <a:srgbClr val="000000"/>
                </a:solidFill>
              </a:rPr>
              <a:t>Total Benefits</a:t>
            </a:r>
          </a:p>
          <a:p>
            <a:pPr marL="0" lvl="0" indent="0">
              <a:buNone/>
            </a:pPr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 smtClean="0">
                <a:solidFill>
                  <a:srgbClr val="000000"/>
                </a:solidFill>
              </a:rPr>
              <a:t>Pension =    £14,375</a:t>
            </a:r>
          </a:p>
          <a:p>
            <a:pPr marL="0" lvl="0" indent="0">
              <a:buNone/>
            </a:pPr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 smtClean="0">
                <a:solidFill>
                  <a:srgbClr val="000000"/>
                </a:solidFill>
              </a:rPr>
              <a:t>Lump Sum= £43,125</a:t>
            </a:r>
            <a:endParaRPr lang="en-GB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122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Additional Pension Purchase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34400" cy="4590256"/>
          </a:xfrm>
        </p:spPr>
        <p:txBody>
          <a:bodyPr/>
          <a:lstStyle/>
          <a:p>
            <a:pPr lvl="0"/>
            <a:r>
              <a:rPr lang="en-GB" sz="2000" dirty="0">
                <a:solidFill>
                  <a:srgbClr val="000000"/>
                </a:solidFill>
              </a:rPr>
              <a:t>Members may increase their retirement package by opting to purchase additional pension benefits in blocks of £250 up to a maximum of £5,000 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</a:rPr>
              <a:t>You </a:t>
            </a:r>
            <a:r>
              <a:rPr lang="en-GB" sz="2000" dirty="0">
                <a:solidFill>
                  <a:srgbClr val="000000"/>
                </a:solidFill>
              </a:rPr>
              <a:t>can make requests for the cost of purchasing additional pension by submitting </a:t>
            </a:r>
            <a:r>
              <a:rPr lang="en-GB" sz="2000" dirty="0">
                <a:solidFill>
                  <a:srgbClr val="000000"/>
                </a:solidFill>
                <a:hlinkClick r:id="rId2"/>
              </a:rPr>
              <a:t>Form AP1 </a:t>
            </a:r>
            <a:r>
              <a:rPr lang="en-GB" sz="2000" dirty="0">
                <a:solidFill>
                  <a:srgbClr val="000000"/>
                </a:solidFill>
              </a:rPr>
              <a:t>to HSC Pension Service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</a:rPr>
              <a:t>HSC Pension Service will </a:t>
            </a:r>
            <a:r>
              <a:rPr lang="en-GB" sz="2000" dirty="0" smtClean="0">
                <a:solidFill>
                  <a:srgbClr val="000000"/>
                </a:solidFill>
              </a:rPr>
              <a:t>calculate and advise you of </a:t>
            </a:r>
            <a:r>
              <a:rPr lang="en-GB" sz="2000" dirty="0">
                <a:solidFill>
                  <a:srgbClr val="000000"/>
                </a:solidFill>
              </a:rPr>
              <a:t>the costs (LS or instalments)</a:t>
            </a:r>
          </a:p>
          <a:p>
            <a:pPr lvl="0"/>
            <a:r>
              <a:rPr lang="en-GB" sz="2000" dirty="0" smtClean="0">
                <a:solidFill>
                  <a:srgbClr val="000000"/>
                </a:solidFill>
              </a:rPr>
              <a:t>If you opt </a:t>
            </a:r>
            <a:r>
              <a:rPr lang="en-GB" sz="2000" dirty="0">
                <a:solidFill>
                  <a:srgbClr val="000000"/>
                </a:solidFill>
              </a:rPr>
              <a:t>to pay by instalments HSC Pension Service will </a:t>
            </a:r>
            <a:r>
              <a:rPr lang="en-GB" sz="2000" dirty="0" smtClean="0">
                <a:solidFill>
                  <a:srgbClr val="000000"/>
                </a:solidFill>
              </a:rPr>
              <a:t>liaise with Payroll Shared Service </a:t>
            </a:r>
            <a:r>
              <a:rPr lang="en-GB" sz="2000" dirty="0">
                <a:solidFill>
                  <a:srgbClr val="000000"/>
                </a:solidFill>
              </a:rPr>
              <a:t>to set up deductions from </a:t>
            </a:r>
            <a:r>
              <a:rPr lang="en-GB" sz="2000" dirty="0" smtClean="0">
                <a:solidFill>
                  <a:srgbClr val="000000"/>
                </a:solidFill>
              </a:rPr>
              <a:t>your salary</a:t>
            </a:r>
          </a:p>
          <a:p>
            <a:pPr lvl="0"/>
            <a:r>
              <a:rPr lang="en-GB" sz="2000" dirty="0" smtClean="0">
                <a:solidFill>
                  <a:srgbClr val="000000"/>
                </a:solidFill>
              </a:rPr>
              <a:t>If you opt to pay by cheque you should forward it to HSC Pension Service </a:t>
            </a:r>
          </a:p>
          <a:p>
            <a:pPr lvl="0"/>
            <a:r>
              <a:rPr lang="en-GB" sz="2000" dirty="0" smtClean="0">
                <a:solidFill>
                  <a:srgbClr val="000000"/>
                </a:solidFill>
              </a:rPr>
              <a:t>Example cost of additional pension of £1000 per annum for Female age 55 = £402 per month for 4 years or £17,240 lump sum</a:t>
            </a:r>
            <a:endParaRPr lang="en-GB" sz="20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50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2400" cy="1143000"/>
          </a:xfrm>
        </p:spPr>
        <p:txBody>
          <a:bodyPr/>
          <a:lstStyle/>
          <a:p>
            <a:pPr algn="ctr"/>
            <a:r>
              <a:rPr lang="en-GB" dirty="0" smtClean="0"/>
              <a:t>Introductions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34400" cy="4518248"/>
          </a:xfrm>
        </p:spPr>
        <p:txBody>
          <a:bodyPr/>
          <a:lstStyle/>
          <a:p>
            <a:endParaRPr lang="en-GB" sz="2000" dirty="0" smtClean="0"/>
          </a:p>
          <a:p>
            <a:pPr marL="0" indent="0" algn="ctr">
              <a:buNone/>
            </a:pPr>
            <a:endParaRPr lang="en-GB" sz="4000" dirty="0" smtClean="0"/>
          </a:p>
          <a:p>
            <a:pPr marL="0" indent="0" algn="ctr">
              <a:buNone/>
            </a:pPr>
            <a:r>
              <a:rPr lang="en-GB" sz="4000" dirty="0" smtClean="0"/>
              <a:t>John Coyle  </a:t>
            </a:r>
          </a:p>
          <a:p>
            <a:pPr marL="0" indent="0" algn="ctr">
              <a:buNone/>
            </a:pPr>
            <a:endParaRPr lang="en-GB" sz="4000" dirty="0" smtClean="0"/>
          </a:p>
          <a:p>
            <a:pPr marL="0" indent="0" algn="ctr">
              <a:buNone/>
            </a:pPr>
            <a:r>
              <a:rPr lang="en-GB" sz="4000" dirty="0" smtClean="0"/>
              <a:t>HSC Pension Service</a:t>
            </a:r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3227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Scheme Benefits Payable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34400" cy="4158208"/>
          </a:xfrm>
        </p:spPr>
        <p:txBody>
          <a:bodyPr/>
          <a:lstStyle/>
          <a:p>
            <a:r>
              <a:rPr lang="en-GB" dirty="0" smtClean="0"/>
              <a:t>Voluntary </a:t>
            </a:r>
            <a:r>
              <a:rPr lang="en-GB" dirty="0"/>
              <a:t>Early </a:t>
            </a:r>
            <a:r>
              <a:rPr lang="en-GB" dirty="0" smtClean="0"/>
              <a:t>Retirement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Normal Age Retirement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Ill Health Retirement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Death in Service / Survivors Benefits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15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Voluntary Early Retirement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34400" cy="4824536"/>
          </a:xfrm>
        </p:spPr>
        <p:txBody>
          <a:bodyPr/>
          <a:lstStyle/>
          <a:p>
            <a:r>
              <a:rPr lang="en-GB" sz="2000" dirty="0" smtClean="0"/>
              <a:t>Voluntary </a:t>
            </a:r>
            <a:r>
              <a:rPr lang="en-GB" sz="2000" dirty="0"/>
              <a:t>Early </a:t>
            </a:r>
            <a:r>
              <a:rPr lang="en-GB" sz="2000" dirty="0" smtClean="0"/>
              <a:t>Retirement (VER) is available to members who have reached their Minimum Retirement Age (MRA).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MRA in the 1995 Scheme is age 50 (if in pensionable service before 05/04/2006, otherwise age 55)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Reduction factors are applied to the benefit calculation to take account of it being in payment longer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Reduction factors are applied to both the pension and the lump sum</a:t>
            </a:r>
          </a:p>
          <a:p>
            <a:endParaRPr lang="en-GB" sz="2000" dirty="0"/>
          </a:p>
          <a:p>
            <a:r>
              <a:rPr lang="en-GB" sz="2000" dirty="0" smtClean="0"/>
              <a:t>You can use the VER Calculator on the website to estimate the potential reduction in benefits.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4545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Reduction Factors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058917"/>
              </p:ext>
            </p:extLst>
          </p:nvPr>
        </p:nvGraphicFramePr>
        <p:xfrm>
          <a:off x="467544" y="2060848"/>
          <a:ext cx="83632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297"/>
                <a:gridCol w="760297"/>
                <a:gridCol w="760297"/>
                <a:gridCol w="760297"/>
                <a:gridCol w="760297"/>
                <a:gridCol w="760297"/>
                <a:gridCol w="760297"/>
                <a:gridCol w="760297"/>
                <a:gridCol w="760297"/>
                <a:gridCol w="760297"/>
                <a:gridCol w="76029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Age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50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51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52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53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54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55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56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57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58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59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tx2"/>
                          </a:solidFill>
                        </a:rPr>
                        <a:t>Factor</a:t>
                      </a:r>
                      <a:endParaRPr lang="en-GB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0.661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0.685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0.710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0.738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0.768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0.800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0.835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0.872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0.912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0.955</a:t>
                      </a:r>
                      <a:endParaRPr lang="en-GB" sz="15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1516142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Pension Reduction Factors</a:t>
            </a:r>
            <a:endParaRPr lang="en-GB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5773" y="3429000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Lump Sum Reduction Factors</a:t>
            </a:r>
            <a:endParaRPr lang="en-GB" sz="2000" b="1" dirty="0"/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114115"/>
              </p:ext>
            </p:extLst>
          </p:nvPr>
        </p:nvGraphicFramePr>
        <p:xfrm>
          <a:off x="436196" y="4221088"/>
          <a:ext cx="83632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297"/>
                <a:gridCol w="760297"/>
                <a:gridCol w="760297"/>
                <a:gridCol w="760297"/>
                <a:gridCol w="760297"/>
                <a:gridCol w="760297"/>
                <a:gridCol w="760297"/>
                <a:gridCol w="760297"/>
                <a:gridCol w="760297"/>
                <a:gridCol w="760297"/>
                <a:gridCol w="76029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Age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50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51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52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53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54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55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56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57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58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2"/>
                          </a:solidFill>
                        </a:rPr>
                        <a:t>59</a:t>
                      </a:r>
                      <a:endParaRPr lang="en-GB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tx2"/>
                          </a:solidFill>
                        </a:rPr>
                        <a:t>Factor</a:t>
                      </a:r>
                      <a:endParaRPr lang="en-GB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0.789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0.808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0.827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0.847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0.867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0.888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0.909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0.931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0.954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0.977</a:t>
                      </a:r>
                      <a:endParaRPr lang="en-GB" sz="15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How does VER Affect my Benefits?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Example VER Calculation</a:t>
            </a:r>
          </a:p>
          <a:p>
            <a:r>
              <a:rPr lang="en-GB" sz="2000" dirty="0" smtClean="0"/>
              <a:t>Cathy retires at age 54 from the HSC Pension Scheme and has accrued the following benefits:</a:t>
            </a:r>
          </a:p>
          <a:p>
            <a:r>
              <a:rPr lang="en-GB" sz="2000" dirty="0" smtClean="0"/>
              <a:t>Pension = £12,000 per annum &amp; Lump Sum = £36,000</a:t>
            </a:r>
          </a:p>
          <a:p>
            <a:r>
              <a:rPr lang="en-GB" sz="2000" dirty="0" smtClean="0"/>
              <a:t>As </a:t>
            </a:r>
            <a:r>
              <a:rPr lang="en-GB" sz="2000" dirty="0"/>
              <a:t>C</a:t>
            </a:r>
            <a:r>
              <a:rPr lang="en-GB" sz="2000" dirty="0" smtClean="0"/>
              <a:t>athy is retiring early her benefits are reduced as follows:</a:t>
            </a:r>
          </a:p>
          <a:p>
            <a:pPr marL="0" indent="0">
              <a:buNone/>
            </a:pPr>
            <a:r>
              <a:rPr lang="en-GB" sz="2000" dirty="0" smtClean="0"/>
              <a:t>	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Pension £12,000 x 0.768 = £9,216 per annum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Lump Sum £36,000 x 0.867 = £31,212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Survivors benefits are not affected by these reductions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7958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Steps to Use </a:t>
            </a:r>
            <a:br>
              <a:rPr lang="en-GB" dirty="0" smtClean="0"/>
            </a:br>
            <a:r>
              <a:rPr lang="en-GB" dirty="0" smtClean="0"/>
              <a:t>1995 Scheme VER Calculator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34400" cy="444624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Establish your pensionable Service which is found on your ABS, add on service from date of ABS to your estimated retirement date.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Go to HSC Pension Scheme Website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Open the 1995 Scheme Calculator as shown previously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Enter your years and days service in the top yellow boxes, enter your full time pensionable pay in bottom yellow box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Press Return and your estimated pension and lump sum will be displayed without reductions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At the bottom of the screen you will see a “VER Calculator Tab”, click on this Tab and you will be taken to a new screen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On the new screen enter your age in years and months at the date you propose to retire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Press return and your pension and lump sum figures will be displayed</a:t>
            </a:r>
          </a:p>
          <a:p>
            <a:pPr marL="457200" indent="-457200">
              <a:buFont typeface="+mj-lt"/>
              <a:buAutoNum type="arabicPeriod"/>
            </a:pPr>
            <a:endParaRPr lang="en-GB" sz="2000" b="1" dirty="0" smtClean="0"/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786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Age (Normal) Retirement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34400" cy="4446240"/>
          </a:xfrm>
        </p:spPr>
        <p:txBody>
          <a:bodyPr/>
          <a:lstStyle/>
          <a:p>
            <a:r>
              <a:rPr lang="en-GB" sz="2000" dirty="0" smtClean="0"/>
              <a:t>When you reach Normal Retirement Age (NRA), Age 60 (or 55 if you hold Special Class Status) you can apply for your Pension Benefits.</a:t>
            </a:r>
          </a:p>
          <a:p>
            <a:r>
              <a:rPr lang="en-GB" sz="2000" dirty="0" smtClean="0"/>
              <a:t>Your benefits are calculated on the service you have accrued and your best pensionable pay of the last 3 years of scheme membership.</a:t>
            </a:r>
          </a:p>
          <a:p>
            <a:r>
              <a:rPr lang="en-GB" sz="2000" dirty="0" smtClean="0"/>
              <a:t>The follow formula is used in the calculation: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	Service/80 x Pensionable Pay = pension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Pension x 3 = Lump Sum</a:t>
            </a:r>
          </a:p>
          <a:p>
            <a:r>
              <a:rPr lang="en-GB" sz="2000" dirty="0" smtClean="0"/>
              <a:t>You have the option to convert part of your pension to take an additional lump sum at a rate of £12 lump sum for every £1 of pension given up.</a:t>
            </a:r>
          </a:p>
          <a:p>
            <a:r>
              <a:rPr lang="en-GB" sz="2000" b="1" dirty="0" smtClean="0"/>
              <a:t>You cannot convert all of your pension for a one off lump sum</a:t>
            </a:r>
            <a:r>
              <a:rPr lang="en-GB" sz="2000" b="1" smtClean="0"/>
              <a:t>.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19708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Steps to Use Pension Commutation Calculator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34400" cy="444624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Use the 1995 Scheme Calculator to establish the value of your pension and Lump Sum at your proposed Retirement Date. Take a note of these figures.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Go to the Calculators Page on the Scheme Website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Click on </a:t>
            </a:r>
            <a:r>
              <a:rPr lang="en-GB" sz="2000" b="1" dirty="0" smtClean="0"/>
              <a:t>“Pension Commutation Calculator” </a:t>
            </a:r>
            <a:r>
              <a:rPr lang="en-GB" sz="2000" dirty="0" smtClean="0"/>
              <a:t>(below list of calculators)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In Option 1 under the </a:t>
            </a:r>
            <a:r>
              <a:rPr lang="en-GB" sz="2000" b="1" dirty="0" smtClean="0"/>
              <a:t>1995 Scheme Benefits Section </a:t>
            </a:r>
            <a:r>
              <a:rPr lang="en-GB" sz="2000" dirty="0" smtClean="0"/>
              <a:t>enter your original Pension and Lump Sum in the yellow boxes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The Calculator will display the maximum lump sum allowed and reduced pension.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If you want to choose an additional lump sum but not as high as the maximum </a:t>
            </a:r>
            <a:r>
              <a:rPr lang="en-GB" sz="2000" dirty="0"/>
              <a:t>enter </a:t>
            </a:r>
            <a:r>
              <a:rPr lang="en-GB" sz="2000" dirty="0" smtClean="0"/>
              <a:t>the amount of pension you want to give up in </a:t>
            </a:r>
            <a:r>
              <a:rPr lang="en-GB" sz="2000" dirty="0"/>
              <a:t>the yellow </a:t>
            </a:r>
            <a:r>
              <a:rPr lang="en-GB" sz="2000" dirty="0" smtClean="0"/>
              <a:t>box in </a:t>
            </a:r>
            <a:r>
              <a:rPr lang="en-GB" sz="2000" b="1" dirty="0" smtClean="0"/>
              <a:t>Option 2</a:t>
            </a:r>
            <a:endParaRPr lang="en-GB" sz="2000" b="1" dirty="0"/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0678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Age (Normal) Retirement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Using example of John’s service from earlier and inputting the information into the </a:t>
            </a:r>
            <a:r>
              <a:rPr lang="en-GB" sz="2000" dirty="0" smtClean="0">
                <a:hlinkClick r:id="rId2"/>
              </a:rPr>
              <a:t>pension calculator </a:t>
            </a:r>
            <a:r>
              <a:rPr lang="en-GB" sz="2000" dirty="0" smtClean="0"/>
              <a:t>we can see benefits calculated are as follows</a:t>
            </a:r>
          </a:p>
          <a:p>
            <a:pPr marL="0" indent="0">
              <a:buNone/>
            </a:pPr>
            <a:r>
              <a:rPr lang="en-GB" sz="2000" dirty="0" smtClean="0"/>
              <a:t>Service of 30 years and a pensionable pay figure of £30,000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</a:t>
            </a:r>
            <a:r>
              <a:rPr lang="en-GB" sz="2000" dirty="0"/>
              <a:t>Pension = £</a:t>
            </a:r>
            <a:r>
              <a:rPr lang="en-GB" sz="2000" dirty="0" smtClean="0"/>
              <a:t>11,250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Lump </a:t>
            </a:r>
            <a:r>
              <a:rPr lang="en-GB" sz="2000" dirty="0"/>
              <a:t>Sum = £</a:t>
            </a:r>
            <a:r>
              <a:rPr lang="en-GB" sz="2000" dirty="0" smtClean="0"/>
              <a:t>33,750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Using the Pension Commutation Calculator we can calculate a higher lump sum if the member chooses this option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Maximum Lump Sum option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</a:t>
            </a:r>
            <a:r>
              <a:rPr lang="en-GB" sz="2000" dirty="0"/>
              <a:t>Pension = 	</a:t>
            </a:r>
            <a:r>
              <a:rPr lang="en-GB" sz="2000" dirty="0" smtClean="0"/>
              <a:t>£9,041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Lump Sum =	</a:t>
            </a:r>
            <a:r>
              <a:rPr lang="en-GB" sz="2000" dirty="0" smtClean="0"/>
              <a:t>£60,258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0920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Age (Normal) Retirement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34400" cy="4374232"/>
          </a:xfrm>
        </p:spPr>
        <p:txBody>
          <a:bodyPr/>
          <a:lstStyle/>
          <a:p>
            <a:r>
              <a:rPr lang="en-GB" sz="2000" dirty="0" smtClean="0"/>
              <a:t>In comparison if we use the pensionable service record for the member who had breaks in service and worked part time hours for a period of time we can see by using the </a:t>
            </a:r>
            <a:r>
              <a:rPr lang="en-GB" sz="2000" dirty="0" smtClean="0">
                <a:hlinkClick r:id="rId2"/>
              </a:rPr>
              <a:t>Pension Calculator </a:t>
            </a:r>
            <a:r>
              <a:rPr lang="en-GB" sz="2000" dirty="0" smtClean="0"/>
              <a:t>the benefits are as follows: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Service of </a:t>
            </a:r>
            <a:r>
              <a:rPr lang="en-GB" sz="2000" dirty="0" smtClean="0"/>
              <a:t>19 years 278 days </a:t>
            </a:r>
            <a:r>
              <a:rPr lang="en-GB" sz="2000" dirty="0"/>
              <a:t>and a pensionable pay figure of </a:t>
            </a:r>
            <a:r>
              <a:rPr lang="en-GB" sz="2000" dirty="0" smtClean="0"/>
              <a:t>£30,000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Pension = 	</a:t>
            </a:r>
            <a:r>
              <a:rPr lang="en-GB" sz="2000" dirty="0" smtClean="0"/>
              <a:t>£7,410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Lump Sum =	</a:t>
            </a:r>
            <a:r>
              <a:rPr lang="en-GB" sz="2000" dirty="0" smtClean="0"/>
              <a:t>£22,230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Maximum Lump Sum option</a:t>
            </a:r>
          </a:p>
          <a:p>
            <a:pPr marL="0" indent="0">
              <a:buNone/>
            </a:pPr>
            <a:r>
              <a:rPr lang="en-GB" sz="2000" dirty="0"/>
              <a:t>		Pension = 	</a:t>
            </a:r>
            <a:r>
              <a:rPr lang="en-GB" sz="2000" dirty="0" smtClean="0"/>
              <a:t>£5,955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Lump Sum =	</a:t>
            </a:r>
            <a:r>
              <a:rPr lang="en-GB" sz="2000" dirty="0" smtClean="0"/>
              <a:t>£39,690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1318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Pension Application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34400" cy="4518248"/>
          </a:xfrm>
        </p:spPr>
        <p:txBody>
          <a:bodyPr/>
          <a:lstStyle/>
          <a:p>
            <a:r>
              <a:rPr lang="en-GB" sz="2000" dirty="0" smtClean="0"/>
              <a:t>If you are thinking of retiring through</a:t>
            </a:r>
            <a:r>
              <a:rPr lang="en-GB" dirty="0"/>
              <a:t> </a:t>
            </a:r>
            <a:r>
              <a:rPr lang="en-GB" sz="2000" dirty="0" smtClean="0"/>
              <a:t>Normal Age Retirement or VER you should meet with your Manager as soon as possible. (usually 4 months in advance of your proposed date)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You may wish to visit the scheme website and use the calculator to estimate the value of your benefits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When completing the </a:t>
            </a:r>
            <a:r>
              <a:rPr lang="en-GB" sz="2000" dirty="0" smtClean="0">
                <a:hlinkClick r:id="rId2"/>
              </a:rPr>
              <a:t>AW6</a:t>
            </a:r>
            <a:r>
              <a:rPr lang="en-GB" sz="2000" dirty="0" smtClean="0"/>
              <a:t> you should pay particular attention to Part 6, the section which asks if you wish to take an additional lump sum.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At this point you should make a decision based on you own circumstances. </a:t>
            </a:r>
          </a:p>
        </p:txBody>
      </p:sp>
    </p:spTree>
    <p:extLst>
      <p:ext uri="{BB962C8B-B14F-4D97-AF65-F5344CB8AC3E}">
        <p14:creationId xmlns:p14="http://schemas.microsoft.com/office/powerpoint/2010/main" val="39464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900336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Topics for Discussion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534400" cy="4734272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Brief overview of the scheme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Membership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Pensionable Service &amp; Pay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Protection of Pensionable Pay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Additional Pension Purchase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When can I retire</a:t>
            </a:r>
            <a:endParaRPr lang="en-GB" sz="2400" dirty="0" smtClean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</a:rPr>
              <a:t>Scheme Benefits (Age Retirement/VER)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Pension Application Process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Ill Health Retirement Pension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Death of a Member &amp; Survivors Benefits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 smtClean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en-GB" sz="2000" dirty="0" smtClean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en-GB" sz="20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en-GB" sz="20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GB" sz="20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83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Pension 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34400" cy="4374232"/>
          </a:xfrm>
        </p:spPr>
        <p:txBody>
          <a:bodyPr/>
          <a:lstStyle/>
          <a:p>
            <a:r>
              <a:rPr lang="en-GB" sz="2000" dirty="0"/>
              <a:t>HSC Pension Service will not advise you which option to choose, </a:t>
            </a:r>
            <a:r>
              <a:rPr lang="en-GB" sz="2000" dirty="0" smtClean="0"/>
              <a:t>if you are in any doubt you should speak </a:t>
            </a:r>
            <a:r>
              <a:rPr lang="en-GB" sz="2000" dirty="0"/>
              <a:t>to </a:t>
            </a:r>
            <a:r>
              <a:rPr lang="en-GB" sz="2000" dirty="0" smtClean="0"/>
              <a:t>an independent </a:t>
            </a:r>
            <a:r>
              <a:rPr lang="en-GB" sz="2000" dirty="0"/>
              <a:t>financial </a:t>
            </a:r>
            <a:r>
              <a:rPr lang="en-GB" sz="2000" dirty="0" smtClean="0"/>
              <a:t>advisor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Please submit you birth certificate with the application form to speed up the </a:t>
            </a:r>
            <a:r>
              <a:rPr lang="en-GB" sz="2000" dirty="0" smtClean="0"/>
              <a:t>process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At this point you do not have to submit your marriage, civil partnership certificate, decree absolute, spouses </a:t>
            </a:r>
            <a:r>
              <a:rPr lang="en-GB" sz="2000" smtClean="0"/>
              <a:t>birth certificate.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You should allow up to 4 months for the process of initially applying for your pension to actually receiving your benefits.</a:t>
            </a:r>
          </a:p>
          <a:p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02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Returning to Work in the HSC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34400" cy="4518248"/>
          </a:xfrm>
        </p:spPr>
        <p:txBody>
          <a:bodyPr/>
          <a:lstStyle/>
          <a:p>
            <a:r>
              <a:rPr lang="en-GB" sz="2000" dirty="0" smtClean="0"/>
              <a:t>Special Class Nurses &amp; Mental Health Officers who retire between the ages of 55 and 60 who wish to return to employment in the HSC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Members must retire from their job and must take at least a 24hr break from employment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Member is not permitted to work more than 16 hours per week in their first month of re-employment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Members salary on re-employment + their pension cannot exceed what they earned prior to retirement.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err="1" smtClean="0"/>
              <a:t>e.g</a:t>
            </a:r>
            <a:r>
              <a:rPr lang="en-GB" sz="2000" dirty="0" smtClean="0"/>
              <a:t> Member retires on a salary of £30,000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Their pension is £10,000. They are therefore permitted to earn </a:t>
            </a:r>
            <a:r>
              <a:rPr lang="en-GB" sz="2000" smtClean="0"/>
              <a:t>	£20,000 </a:t>
            </a:r>
            <a:r>
              <a:rPr lang="en-GB" sz="2000" dirty="0" smtClean="0"/>
              <a:t>per year on re-employment.</a:t>
            </a:r>
          </a:p>
          <a:p>
            <a:r>
              <a:rPr lang="en-GB" sz="2000" dirty="0" smtClean="0"/>
              <a:t>Normal Members must adhere to points 1 + 2 but there is no limit on their earnings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880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Ill Health Retirement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34400" cy="4590256"/>
          </a:xfrm>
        </p:spPr>
        <p:txBody>
          <a:bodyPr/>
          <a:lstStyle/>
          <a:p>
            <a:r>
              <a:rPr lang="en-GB" sz="2000" dirty="0" smtClean="0"/>
              <a:t>There are two types of Ill Health Retirement</a:t>
            </a:r>
          </a:p>
          <a:p>
            <a:pPr marL="0" indent="0">
              <a:buNone/>
            </a:pPr>
            <a:endParaRPr lang="en-GB" sz="2000" dirty="0" smtClean="0"/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/>
              <a:t>Tier 1 - where the member is found to be </a:t>
            </a:r>
            <a:r>
              <a:rPr lang="en-GB" sz="2000" dirty="0"/>
              <a:t>permanently incapable of efficiently discharging the duties of </a:t>
            </a:r>
            <a:r>
              <a:rPr lang="en-GB" sz="2000" dirty="0" smtClean="0"/>
              <a:t>their </a:t>
            </a:r>
            <a:r>
              <a:rPr lang="en-GB" sz="2000" dirty="0"/>
              <a:t>employment 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/>
              <a:t>Tier 2 - where the member is found to be </a:t>
            </a:r>
            <a:r>
              <a:rPr lang="en-GB" sz="2000" dirty="0"/>
              <a:t>permanently incapable of </a:t>
            </a:r>
            <a:r>
              <a:rPr lang="en-GB" sz="2000" dirty="0" smtClean="0"/>
              <a:t>any regular employment</a:t>
            </a:r>
          </a:p>
          <a:p>
            <a:pPr marL="457200" indent="-457200">
              <a:buFont typeface="+mj-lt"/>
              <a:buAutoNum type="alphaLcParenR"/>
            </a:pPr>
            <a:endParaRPr lang="en-GB" sz="2000" dirty="0" smtClean="0"/>
          </a:p>
          <a:p>
            <a:r>
              <a:rPr lang="en-GB" sz="2000" dirty="0" smtClean="0"/>
              <a:t>If a member feels they meet the criteria for Ill Health Retirement and cannot continue in their employment they can apply to have their pension benefits paid early.</a:t>
            </a:r>
          </a:p>
          <a:p>
            <a:r>
              <a:rPr lang="en-GB" sz="2000" dirty="0" smtClean="0"/>
              <a:t>Your HR &amp; OHS teams will assist you in this process</a:t>
            </a:r>
          </a:p>
          <a:p>
            <a:r>
              <a:rPr lang="en-GB" sz="2000" dirty="0" smtClean="0"/>
              <a:t>If found to be medically unfit your benefits will be paid before NPA  without any reductions applied.</a:t>
            </a:r>
          </a:p>
          <a:p>
            <a:endParaRPr lang="en-GB" sz="2000" dirty="0" smtClean="0"/>
          </a:p>
          <a:p>
            <a:pPr marL="0" indent="0">
              <a:buSzPct val="100000"/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124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Ill Health </a:t>
            </a:r>
            <a:r>
              <a:rPr lang="en-GB" dirty="0" smtClean="0"/>
              <a:t>Retirement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Tier 1 benefits are based on the service you have accrued to date.</a:t>
            </a:r>
          </a:p>
          <a:p>
            <a:r>
              <a:rPr lang="en-GB" sz="2000" dirty="0" smtClean="0"/>
              <a:t>These benefits are calculated on the service accrued to date of Ill Health Retirement and Final Years Pensionable Pay.</a:t>
            </a:r>
          </a:p>
          <a:p>
            <a:pPr marL="0" indent="0">
              <a:buNone/>
            </a:pPr>
            <a:endParaRPr lang="en-GB" sz="2000" dirty="0"/>
          </a:p>
          <a:p>
            <a:pPr lvl="1"/>
            <a:r>
              <a:rPr lang="en-GB" sz="1800" dirty="0" smtClean="0"/>
              <a:t>Service/80 x Pensionable Pay = Pension</a:t>
            </a:r>
          </a:p>
          <a:p>
            <a:pPr lvl="1"/>
            <a:r>
              <a:rPr lang="en-GB" sz="1800" dirty="0" smtClean="0"/>
              <a:t>Pension x 3 = Lump Sum</a:t>
            </a:r>
          </a:p>
          <a:p>
            <a:pPr marL="457200" lvl="1" indent="0">
              <a:buNone/>
            </a:pPr>
            <a:endParaRPr lang="en-GB" sz="1600" dirty="0"/>
          </a:p>
          <a:p>
            <a:r>
              <a:rPr lang="en-GB" sz="2000" dirty="0"/>
              <a:t>Tier 2 benefits are based on the service you have accrued to date plus a possible enhancement of service up to your normal retirement age (age 60). </a:t>
            </a:r>
          </a:p>
          <a:p>
            <a:pPr>
              <a:spcBef>
                <a:spcPts val="480"/>
              </a:spcBef>
            </a:pPr>
            <a:r>
              <a:rPr lang="en-GB" sz="2000" dirty="0"/>
              <a:t>The amount of enhancement varies depending on your age, service accrued etc.</a:t>
            </a:r>
          </a:p>
          <a:p>
            <a:pPr marL="457200" lvl="1" indent="0">
              <a:buNone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52721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Ill Health Retirement (Cont.)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34400" cy="4374232"/>
          </a:xfrm>
        </p:spPr>
        <p:txBody>
          <a:bodyPr/>
          <a:lstStyle/>
          <a:p>
            <a:r>
              <a:rPr lang="en-GB" sz="2000" dirty="0" smtClean="0"/>
              <a:t>If a member has a terminal illness and is awarded Tier 2 Ill Health Retirement and is found to have a life expectancy of less than a year </a:t>
            </a:r>
            <a:r>
              <a:rPr lang="en-GB" sz="2000" dirty="0"/>
              <a:t>they will have the option to </a:t>
            </a:r>
            <a:r>
              <a:rPr lang="en-GB" sz="2000" dirty="0" smtClean="0"/>
              <a:t>commute their benefits to a one off lump sum.</a:t>
            </a:r>
          </a:p>
          <a:p>
            <a:endParaRPr lang="en-GB" sz="2000" dirty="0" smtClean="0"/>
          </a:p>
          <a:p>
            <a:r>
              <a:rPr lang="en-GB" sz="2000" dirty="0" smtClean="0"/>
              <a:t>This is calculated by awarding the member the maximum lump sum payable by commuting a proportion of their pension at a rate of £12 lump sum for every £1 pension exchanged up to the maximum permitted by HMRC regulations in addition to their mandatory lump sum.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The remaining pension is then multiplied by 5 and converted to a one off lump sum payment.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9651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Death 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34400" cy="4446240"/>
          </a:xfrm>
        </p:spPr>
        <p:txBody>
          <a:bodyPr/>
          <a:lstStyle/>
          <a:p>
            <a:r>
              <a:rPr lang="en-GB" sz="2000" dirty="0" smtClean="0"/>
              <a:t>If a member dies in service a death gratuity is payable equal to twice the members </a:t>
            </a:r>
            <a:r>
              <a:rPr lang="en-GB" sz="2000" b="1" dirty="0" smtClean="0"/>
              <a:t>actual</a:t>
            </a:r>
            <a:r>
              <a:rPr lang="en-GB" sz="2000" dirty="0" smtClean="0"/>
              <a:t> annual pensionable pay. This benefit is paid to the member’s spouse or estate (for unmarried/civil partnership members) unless otherwise requested (DG3 form).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If Tom dies in pensionable membership and had an actual annual pensionable pay figure of £25,000 then the death gratuity payable is £50,000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If a member has at least 2 years service, an initial survivors pension equal to the member’s pensionable pay is payable for 6 months.</a:t>
            </a:r>
          </a:p>
        </p:txBody>
      </p:sp>
    </p:spTree>
    <p:extLst>
      <p:ext uri="{BB962C8B-B14F-4D97-AF65-F5344CB8AC3E}">
        <p14:creationId xmlns:p14="http://schemas.microsoft.com/office/powerpoint/2010/main" val="146143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Death Benefits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34400" cy="4374232"/>
          </a:xfrm>
        </p:spPr>
        <p:txBody>
          <a:bodyPr/>
          <a:lstStyle/>
          <a:p>
            <a:r>
              <a:rPr lang="en-GB" sz="2000" dirty="0" smtClean="0"/>
              <a:t>If a member has at least 2 years service, a </a:t>
            </a:r>
            <a:r>
              <a:rPr lang="en-GB" sz="2000" smtClean="0"/>
              <a:t>long term </a:t>
            </a:r>
            <a:r>
              <a:rPr lang="en-GB" sz="2000" dirty="0"/>
              <a:t>adult survivor’s pension </a:t>
            </a:r>
            <a:r>
              <a:rPr lang="en-GB" sz="2000" dirty="0" smtClean="0"/>
              <a:t>is payable </a:t>
            </a:r>
            <a:r>
              <a:rPr lang="en-GB" sz="2000" dirty="0"/>
              <a:t>to a spouse, civil partner or </a:t>
            </a:r>
            <a:r>
              <a:rPr lang="en-GB" sz="2000" dirty="0" smtClean="0"/>
              <a:t>a co-habiting </a:t>
            </a:r>
            <a:r>
              <a:rPr lang="en-GB" sz="2000" dirty="0"/>
              <a:t>partner at a rate of 50% of your notional tier 2 ill health pension. (Female service prior to 06/04/1988 does not count towards this calculation</a:t>
            </a:r>
            <a:r>
              <a:rPr lang="en-GB" sz="2000" dirty="0" smtClean="0"/>
              <a:t>)</a:t>
            </a:r>
          </a:p>
          <a:p>
            <a:endParaRPr lang="en-GB" sz="2000" dirty="0"/>
          </a:p>
          <a:p>
            <a:r>
              <a:rPr lang="en-GB" sz="2000" dirty="0" smtClean="0"/>
              <a:t>If there are any </a:t>
            </a:r>
            <a:r>
              <a:rPr lang="en-GB" sz="2000" dirty="0" smtClean="0">
                <a:solidFill>
                  <a:schemeClr val="bg1"/>
                </a:solidFill>
              </a:rPr>
              <a:t>dependent</a:t>
            </a:r>
            <a:r>
              <a:rPr lang="en-GB" sz="2000" dirty="0" smtClean="0"/>
              <a:t> children a surviving children's pension equal to 25% </a:t>
            </a:r>
            <a:r>
              <a:rPr lang="en-GB" sz="2000" dirty="0"/>
              <a:t>of your notional tier 2 ill health </a:t>
            </a:r>
            <a:r>
              <a:rPr lang="en-GB" sz="2000" dirty="0" smtClean="0"/>
              <a:t>pension for one child and 50% for 2 or more. </a:t>
            </a:r>
          </a:p>
          <a:p>
            <a:endParaRPr lang="en-GB" sz="2000" dirty="0" smtClean="0"/>
          </a:p>
          <a:p>
            <a:r>
              <a:rPr lang="en-GB" sz="2000" dirty="0" smtClean="0"/>
              <a:t>A dependent child is deemed to be aged </a:t>
            </a:r>
            <a:r>
              <a:rPr lang="en-GB" sz="2000" dirty="0"/>
              <a:t>under 23 </a:t>
            </a:r>
            <a:r>
              <a:rPr lang="en-GB" sz="2000" dirty="0" smtClean="0"/>
              <a:t>(or </a:t>
            </a:r>
            <a:r>
              <a:rPr lang="en-GB" sz="2000" dirty="0"/>
              <a:t>aged 23 or over and incapable of earning a living due to permanent physical or mental infirmity which he/she was suffering at the time the member </a:t>
            </a:r>
            <a:r>
              <a:rPr lang="en-GB" sz="2000" dirty="0" smtClean="0"/>
              <a:t>died).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469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Death Benefit Nomination 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34400" cy="4374232"/>
          </a:xfrm>
        </p:spPr>
        <p:txBody>
          <a:bodyPr/>
          <a:lstStyle/>
          <a:p>
            <a:r>
              <a:rPr lang="en-GB" sz="2000" dirty="0" smtClean="0"/>
              <a:t>A member can nominate anyone to receive the death gratuity in the event of their passing.</a:t>
            </a:r>
          </a:p>
          <a:p>
            <a:r>
              <a:rPr lang="en-GB" sz="2000" dirty="0" smtClean="0"/>
              <a:t>This is done by completing the form </a:t>
            </a:r>
            <a:r>
              <a:rPr lang="en-GB" sz="2000" dirty="0" smtClean="0">
                <a:hlinkClick r:id="rId2"/>
              </a:rPr>
              <a:t>DG3</a:t>
            </a:r>
            <a:r>
              <a:rPr lang="en-GB" sz="2000" dirty="0" smtClean="0"/>
              <a:t> available from the scheme forms section of the website and submitting it to HSC Pension Service</a:t>
            </a:r>
          </a:p>
          <a:p>
            <a:r>
              <a:rPr lang="en-GB" sz="2000" dirty="0" smtClean="0"/>
              <a:t>Form </a:t>
            </a:r>
            <a:r>
              <a:rPr lang="en-GB" sz="2000" dirty="0" smtClean="0">
                <a:hlinkClick r:id="rId3"/>
              </a:rPr>
              <a:t>PN1</a:t>
            </a:r>
            <a:r>
              <a:rPr lang="en-GB" sz="2000" dirty="0" smtClean="0"/>
              <a:t> can be used if you wish to nominate your partner to receive a survivor’s pension in the event of your death. Certain criteria must be met such 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you </a:t>
            </a:r>
            <a:r>
              <a:rPr lang="en-GB" sz="2000" dirty="0"/>
              <a:t>and your partner have been living together in an exclusive long-term relationship for at least 2 years; </a:t>
            </a:r>
            <a:endParaRPr lang="en-GB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you </a:t>
            </a:r>
            <a:r>
              <a:rPr lang="en-GB" sz="2000" dirty="0"/>
              <a:t>and your partner are free to marry or to enter a civil </a:t>
            </a:r>
            <a:r>
              <a:rPr lang="en-GB" sz="2000" dirty="0" smtClean="0"/>
              <a:t>partnership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you </a:t>
            </a:r>
            <a:r>
              <a:rPr lang="en-GB" sz="2000" dirty="0"/>
              <a:t>and your partner are financially </a:t>
            </a:r>
            <a:r>
              <a:rPr lang="en-GB" sz="2000" dirty="0" smtClean="0"/>
              <a:t>interdependent i.e. you rely on your joint finances to support your standard of living, although you do not need to be contributing equally </a:t>
            </a:r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3225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07288" cy="4124672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HSC Pension Service </a:t>
            </a:r>
          </a:p>
          <a:p>
            <a:pPr marL="0" indent="0">
              <a:buNone/>
            </a:pPr>
            <a:r>
              <a:rPr lang="en-GB" sz="2000" dirty="0" smtClean="0"/>
              <a:t>Waterside House</a:t>
            </a:r>
          </a:p>
          <a:p>
            <a:pPr marL="0" indent="0">
              <a:buNone/>
            </a:pPr>
            <a:r>
              <a:rPr lang="en-GB" sz="2000" dirty="0" smtClean="0"/>
              <a:t>75 Duke St</a:t>
            </a:r>
          </a:p>
          <a:p>
            <a:pPr marL="0" indent="0">
              <a:buNone/>
            </a:pPr>
            <a:r>
              <a:rPr lang="en-GB" sz="2000" dirty="0" smtClean="0"/>
              <a:t>Derry</a:t>
            </a:r>
          </a:p>
          <a:p>
            <a:pPr marL="0" indent="0">
              <a:buNone/>
            </a:pPr>
            <a:r>
              <a:rPr lang="en-GB" sz="2000" dirty="0" smtClean="0"/>
              <a:t>BT47 6FP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E-Mail   </a:t>
            </a:r>
            <a:r>
              <a:rPr lang="en-GB" sz="2000" dirty="0" smtClean="0">
                <a:solidFill>
                  <a:schemeClr val="accent1">
                    <a:lumMod val="90000"/>
                    <a:lumOff val="10000"/>
                  </a:schemeClr>
                </a:solidFill>
                <a:hlinkClick r:id="rId2"/>
              </a:rPr>
              <a:t>hscpensions@hscni.net</a:t>
            </a:r>
            <a:r>
              <a:rPr lang="en-GB" sz="20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             </a:t>
            </a:r>
            <a:endParaRPr lang="en-GB" sz="2000" u="sng" dirty="0" smtClean="0"/>
          </a:p>
          <a:p>
            <a:pPr marL="0" indent="0">
              <a:buNone/>
            </a:pPr>
            <a:r>
              <a:rPr lang="en-GB" sz="2000" dirty="0" smtClean="0"/>
              <a:t>Website </a:t>
            </a:r>
            <a:r>
              <a:rPr lang="en-GB" sz="2000" dirty="0" smtClean="0">
                <a:hlinkClick r:id="rId3"/>
              </a:rPr>
              <a:t>www.hscpensions@hscni.net</a:t>
            </a:r>
            <a:r>
              <a:rPr lang="en-GB" sz="2000" dirty="0" smtClean="0"/>
              <a:t> 	</a:t>
            </a:r>
          </a:p>
          <a:p>
            <a:pPr marL="0" indent="0">
              <a:buNone/>
            </a:pPr>
            <a:r>
              <a:rPr lang="en-GB" sz="2000" dirty="0" smtClean="0"/>
              <a:t>Tel        02871 319111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8892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Overview of the 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34400" cy="4446240"/>
          </a:xfrm>
        </p:spPr>
        <p:txBody>
          <a:bodyPr/>
          <a:lstStyle/>
          <a:p>
            <a:r>
              <a:rPr lang="en-GB" sz="2000" dirty="0" smtClean="0"/>
              <a:t>The HSC Pension Scheme is a Defined Benefit pension scheme which pays benefits using a defined formula based on member service and pensionable pay.</a:t>
            </a:r>
            <a:endParaRPr lang="en-GB" sz="2000" dirty="0"/>
          </a:p>
          <a:p>
            <a:r>
              <a:rPr lang="en-GB" sz="2000" dirty="0" smtClean="0"/>
              <a:t>Contribution rates vary from 5% to 14.5% depending on your pensionable pay</a:t>
            </a:r>
            <a:endParaRPr lang="en-GB" sz="2000" dirty="0"/>
          </a:p>
          <a:p>
            <a:r>
              <a:rPr lang="en-GB" sz="2000" dirty="0" smtClean="0"/>
              <a:t>A pension is paid at a rate of 1/80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of your service multiplied by your final years pensionable pay</a:t>
            </a:r>
          </a:p>
          <a:p>
            <a:r>
              <a:rPr lang="en-GB" sz="2000" dirty="0" smtClean="0"/>
              <a:t>Lump Sum of 3 times the value of your pension with the option to exchange part of your pension for an higher lump sum.</a:t>
            </a:r>
          </a:p>
          <a:p>
            <a:r>
              <a:rPr lang="en-GB" sz="2000" dirty="0" smtClean="0"/>
              <a:t>Normal Retirement Age is 60 (age 55 for Special Class Members)</a:t>
            </a:r>
          </a:p>
          <a:p>
            <a:r>
              <a:rPr lang="en-GB" sz="2000" dirty="0" smtClean="0"/>
              <a:t>Death in service lump sum of twice the value of your final year’s pensionable pay, (actual pay for part time workers)</a:t>
            </a:r>
          </a:p>
          <a:p>
            <a:r>
              <a:rPr lang="en-GB" sz="2000" dirty="0" smtClean="0"/>
              <a:t>Survivors pension payable to spouse, partner, </a:t>
            </a:r>
            <a:r>
              <a:rPr lang="en-GB" sz="2000" dirty="0" smtClean="0">
                <a:solidFill>
                  <a:schemeClr val="bg1"/>
                </a:solidFill>
              </a:rPr>
              <a:t>dependent</a:t>
            </a:r>
            <a:r>
              <a:rPr lang="en-GB" sz="2000" dirty="0" smtClean="0"/>
              <a:t> children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20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Membership of the 1995 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34400" cy="4230216"/>
          </a:xfrm>
        </p:spPr>
        <p:txBody>
          <a:bodyPr/>
          <a:lstStyle/>
          <a:p>
            <a:endParaRPr lang="en-GB" sz="2000" dirty="0" smtClean="0"/>
          </a:p>
          <a:p>
            <a:r>
              <a:rPr lang="en-GB" sz="2000" dirty="0" smtClean="0"/>
              <a:t>The scheme closed on 01/04/2015 unless you qualify through the protection arrangements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For full protection you had to be within 10 years of your normal retirement age at 01/04/2012.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This means you had to be aged 50 at 01/04/2012 (or age 45 if you were a special class nurse)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Membership ceases when you reach age 75 or have accrued 45 years membership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endParaRPr lang="en-GB" sz="2000" dirty="0" smtClean="0"/>
          </a:p>
          <a:p>
            <a:pPr marL="914400" lvl="1" indent="-514350">
              <a:buFont typeface="+mj-lt"/>
              <a:buAutoNum type="romanUcPeriod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4341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Pensionable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34400" cy="4446240"/>
          </a:xfrm>
        </p:spPr>
        <p:txBody>
          <a:bodyPr/>
          <a:lstStyle/>
          <a:p>
            <a:r>
              <a:rPr lang="en-GB" sz="2000" dirty="0" smtClean="0"/>
              <a:t>Your pension benefits are calculated using a formula based on the amount of pensionable service you accrue and your final years pensionable pay.</a:t>
            </a:r>
          </a:p>
          <a:p>
            <a:r>
              <a:rPr lang="en-GB" sz="2000" dirty="0" smtClean="0"/>
              <a:t>Your service is counted in the number of </a:t>
            </a:r>
            <a:r>
              <a:rPr lang="en-GB" sz="2000" dirty="0"/>
              <a:t>y</a:t>
            </a:r>
            <a:r>
              <a:rPr lang="en-GB" sz="2000" dirty="0" smtClean="0"/>
              <a:t>ears and days you have actually paid contributions to the scheme</a:t>
            </a:r>
          </a:p>
          <a:p>
            <a:r>
              <a:rPr lang="en-GB" sz="2000" dirty="0" smtClean="0"/>
              <a:t>If you worked part time your service will be calculated proportionately to the hours you have worked</a:t>
            </a:r>
          </a:p>
          <a:p>
            <a:r>
              <a:rPr lang="en-GB" sz="2000" dirty="0" smtClean="0"/>
              <a:t>For example if you worked 3 days per week as opposed to 5. For each year you worked you would accrue 219 days </a:t>
            </a:r>
            <a:r>
              <a:rPr lang="en-GB" sz="2000" dirty="0" smtClean="0">
                <a:solidFill>
                  <a:schemeClr val="bg1"/>
                </a:solidFill>
              </a:rPr>
              <a:t>(3/5 of a year = 219 days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Over a 20 year period this would mean you had reckonable pensionable service of 12 years as opposed to 20</a:t>
            </a:r>
          </a:p>
          <a:p>
            <a:r>
              <a:rPr lang="en-GB" sz="2000" dirty="0" smtClean="0"/>
              <a:t>Reduced </a:t>
            </a:r>
            <a:r>
              <a:rPr lang="en-GB" sz="2000" u="sng" dirty="0" smtClean="0"/>
              <a:t>paid</a:t>
            </a:r>
            <a:r>
              <a:rPr lang="en-GB" sz="2000" dirty="0" smtClean="0"/>
              <a:t> sickness/maternity are still treated as full pensionable service (subject to part time contracts)</a:t>
            </a:r>
          </a:p>
        </p:txBody>
      </p:sp>
    </p:spTree>
    <p:extLst>
      <p:ext uri="{BB962C8B-B14F-4D97-AF65-F5344CB8AC3E}">
        <p14:creationId xmlns:p14="http://schemas.microsoft.com/office/powerpoint/2010/main" val="4042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Factors which can impact  1995 Pensionable </a:t>
            </a:r>
            <a:r>
              <a:rPr lang="en-GB" dirty="0"/>
              <a:t>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34400" cy="4302224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Positive Impacts</a:t>
            </a:r>
          </a:p>
          <a:p>
            <a:pPr marL="0" indent="0">
              <a:buNone/>
            </a:pPr>
            <a:endParaRPr lang="en-GB" sz="2000" b="1" dirty="0"/>
          </a:p>
          <a:p>
            <a:r>
              <a:rPr lang="en-GB" sz="2000" b="1" dirty="0" smtClean="0"/>
              <a:t>Added Years </a:t>
            </a:r>
            <a:endParaRPr lang="en-GB" sz="2000" b="1" dirty="0"/>
          </a:p>
          <a:p>
            <a:r>
              <a:rPr lang="en-GB" sz="2000" b="1" dirty="0" smtClean="0"/>
              <a:t>Additional Hours for Part Timers </a:t>
            </a:r>
          </a:p>
          <a:p>
            <a:endParaRPr lang="en-GB" sz="2000" b="1" dirty="0"/>
          </a:p>
          <a:p>
            <a:pPr marL="0" indent="0">
              <a:buNone/>
            </a:pPr>
            <a:r>
              <a:rPr lang="en-GB" sz="2000" b="1" dirty="0" smtClean="0"/>
              <a:t>Negative Impacts</a:t>
            </a:r>
          </a:p>
          <a:p>
            <a:pPr marL="0" indent="0">
              <a:buNone/>
            </a:pPr>
            <a:endParaRPr lang="en-GB" sz="2000" b="1" dirty="0" smtClean="0"/>
          </a:p>
          <a:p>
            <a:r>
              <a:rPr lang="en-GB" sz="2000" b="1" dirty="0" smtClean="0"/>
              <a:t>Breaks </a:t>
            </a:r>
            <a:r>
              <a:rPr lang="en-GB" sz="2000" b="1" dirty="0"/>
              <a:t>in </a:t>
            </a:r>
            <a:r>
              <a:rPr lang="en-GB" sz="2000" b="1" dirty="0" smtClean="0"/>
              <a:t>Service</a:t>
            </a:r>
            <a:r>
              <a:rPr lang="en-GB" sz="2000" dirty="0" smtClean="0"/>
              <a:t>.</a:t>
            </a:r>
          </a:p>
          <a:p>
            <a:r>
              <a:rPr lang="en-GB" sz="2000" b="1" dirty="0" smtClean="0"/>
              <a:t>Unpaid Leave</a:t>
            </a:r>
          </a:p>
          <a:p>
            <a:r>
              <a:rPr lang="en-GB" sz="2000" b="1" dirty="0" smtClean="0"/>
              <a:t>Career </a:t>
            </a:r>
            <a:r>
              <a:rPr lang="en-GB" sz="2000" b="1" dirty="0"/>
              <a:t>Breaks </a:t>
            </a:r>
            <a:r>
              <a:rPr lang="en-GB" sz="2000" b="1" dirty="0" smtClean="0"/>
              <a:t>(where contributions have not been paid)</a:t>
            </a:r>
            <a:endParaRPr lang="en-GB" sz="2000" b="1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01300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How to calculate Pensionable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34400" cy="4518248"/>
          </a:xfrm>
        </p:spPr>
        <p:txBody>
          <a:bodyPr/>
          <a:lstStyle/>
          <a:p>
            <a:r>
              <a:rPr lang="en-GB" sz="2000" dirty="0" smtClean="0"/>
              <a:t>Pensionable service is calculated over the period the member pays contributions. An ideal pension record could be as follows:</a:t>
            </a:r>
          </a:p>
          <a:p>
            <a:r>
              <a:rPr lang="en-GB" sz="2000" dirty="0" smtClean="0"/>
              <a:t>John joins the Trust and the HSC Pension Scheme on 01/04/1990 and works until retirement on 31/03/2020</a:t>
            </a:r>
          </a:p>
          <a:p>
            <a:r>
              <a:rPr lang="en-GB" sz="2000" dirty="0" smtClean="0"/>
              <a:t>John worked full time and has had no breaks in service or no unpaid leave.</a:t>
            </a:r>
          </a:p>
          <a:p>
            <a:r>
              <a:rPr lang="en-GB" sz="2000" dirty="0" smtClean="0"/>
              <a:t>John’s service is calculated as follows:</a:t>
            </a:r>
          </a:p>
          <a:p>
            <a:pPr marL="0" indent="0">
              <a:buNone/>
            </a:pPr>
            <a:r>
              <a:rPr lang="en-GB" sz="2000" dirty="0" smtClean="0"/>
              <a:t>	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01/04/1990 to 31/03/2020 = 30 years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endParaRPr lang="en-GB" sz="2000" dirty="0" smtClean="0"/>
          </a:p>
          <a:p>
            <a:r>
              <a:rPr lang="en-GB" sz="2000" dirty="0" smtClean="0"/>
              <a:t>John’s total pensionable service is 30 years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8308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How to calculate Pensionable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34400" cy="4536504"/>
          </a:xfrm>
        </p:spPr>
        <p:txBody>
          <a:bodyPr/>
          <a:lstStyle/>
          <a:p>
            <a:r>
              <a:rPr lang="en-GB" sz="2000" dirty="0" smtClean="0"/>
              <a:t>An employee with similar career dates but working a mix of part time and full-time, has breaks in service and didn’t purchase added years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This shows how varied working patterns can effect pensionable service 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332504"/>
              </p:ext>
            </p:extLst>
          </p:nvPr>
        </p:nvGraphicFramePr>
        <p:xfrm>
          <a:off x="1115616" y="2132856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080120"/>
                <a:gridCol w="1296144"/>
                <a:gridCol w="119945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Dates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FT/PT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%worked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Service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01/04/1990 - </a:t>
                      </a:r>
                      <a:r>
                        <a:rPr lang="en-GB" sz="1600" b="1" dirty="0" smtClean="0"/>
                        <a:t>30/09/1998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100%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8/183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01/04/2002</a:t>
                      </a:r>
                      <a:r>
                        <a:rPr lang="en-GB" sz="1600" dirty="0" smtClean="0"/>
                        <a:t> – 31/03/2005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50%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1/183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01/04/2006 – 31/03/2009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60%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1/292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05/04/2009</a:t>
                      </a:r>
                      <a:r>
                        <a:rPr lang="en-GB" sz="1600" dirty="0" smtClean="0"/>
                        <a:t> – 31/03/2013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60%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2/144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01/09/2013</a:t>
                      </a:r>
                      <a:r>
                        <a:rPr lang="en-GB" sz="1600" dirty="0" smtClean="0"/>
                        <a:t> – 31/03/2017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80%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2/316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01/04/2017 – 31/03/2020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90%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2/255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Total Service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19/278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7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CLDWhite">
  <a:themeElements>
    <a:clrScheme name="HSCLCWhite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002664"/>
      </a:accent1>
      <a:accent2>
        <a:srgbClr val="00358D"/>
      </a:accent2>
      <a:accent3>
        <a:srgbClr val="00358D"/>
      </a:accent3>
      <a:accent4>
        <a:srgbClr val="DADADA"/>
      </a:accent4>
      <a:accent5>
        <a:srgbClr val="AAFFFF"/>
      </a:accent5>
      <a:accent6>
        <a:srgbClr val="00358D"/>
      </a:accent6>
      <a:hlink>
        <a:srgbClr val="00358D"/>
      </a:hlink>
      <a:folHlink>
        <a:srgbClr val="00358D"/>
      </a:folHlink>
    </a:clrScheme>
    <a:fontScheme name="belfast_trust_template_btm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elfast_trust_template_btm2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lfast_trust_template_btm2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lfast_trust_template_btm2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lfast_trust_template_btm2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lfast_trust_template_btm2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6223</TotalTime>
  <Words>2932</Words>
  <Application>Microsoft Office PowerPoint</Application>
  <PresentationFormat>On-screen Show (4:3)</PresentationFormat>
  <Paragraphs>411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HSCLDWhite</vt:lpstr>
      <vt:lpstr> HSC Pension Service </vt:lpstr>
      <vt:lpstr>Introductions</vt:lpstr>
      <vt:lpstr>Topics for Discussion</vt:lpstr>
      <vt:lpstr>Overview of the Scheme</vt:lpstr>
      <vt:lpstr>Membership of the 1995 Scheme</vt:lpstr>
      <vt:lpstr>Pensionable Service</vt:lpstr>
      <vt:lpstr>Factors which can impact  1995 Pensionable Service</vt:lpstr>
      <vt:lpstr>How to calculate Pensionable Service</vt:lpstr>
      <vt:lpstr>How to calculate Pensionable Service</vt:lpstr>
      <vt:lpstr>Pensionable Pay  Tiered Contribution Rates</vt:lpstr>
      <vt:lpstr>Pensionable Pay 1995 Scheme</vt:lpstr>
      <vt:lpstr>Steps to Use  1995 Scheme Calculator</vt:lpstr>
      <vt:lpstr>Pensionable Pay 1995 Scheme</vt:lpstr>
      <vt:lpstr>Example Calculation</vt:lpstr>
      <vt:lpstr>Protection of Pensionable Pay</vt:lpstr>
      <vt:lpstr>Protection of Pensionable Pay</vt:lpstr>
      <vt:lpstr>Protection of Pay Calculation</vt:lpstr>
      <vt:lpstr>Protection of Pay Calculation</vt:lpstr>
      <vt:lpstr>Additional Pension Purchase</vt:lpstr>
      <vt:lpstr>Scheme Benefits Payable</vt:lpstr>
      <vt:lpstr>Voluntary Early Retirement</vt:lpstr>
      <vt:lpstr>Reduction Factors</vt:lpstr>
      <vt:lpstr>How does VER Affect my Benefits?</vt:lpstr>
      <vt:lpstr>Steps to Use  1995 Scheme VER Calculator</vt:lpstr>
      <vt:lpstr>Age (Normal) Retirement</vt:lpstr>
      <vt:lpstr>Steps to Use Pension Commutation Calculator</vt:lpstr>
      <vt:lpstr>Age (Normal) Retirement cont.</vt:lpstr>
      <vt:lpstr>Age (Normal) Retirement cont.</vt:lpstr>
      <vt:lpstr>Pension Application Process</vt:lpstr>
      <vt:lpstr>Pension Application Process</vt:lpstr>
      <vt:lpstr>Returning to Work in the HSC</vt:lpstr>
      <vt:lpstr>Ill Health Retirement</vt:lpstr>
      <vt:lpstr>Ill Health Retirement (Cont.)</vt:lpstr>
      <vt:lpstr>Ill Health Retirement (Cont.)</vt:lpstr>
      <vt:lpstr>Death Benefits</vt:lpstr>
      <vt:lpstr>Death Benefits cont.</vt:lpstr>
      <vt:lpstr>Death Benefit Nomination Forms</vt:lpstr>
      <vt:lpstr>Contact Details</vt:lpstr>
    </vt:vector>
  </TitlesOfParts>
  <Company>HSC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Hsc Pension Liaison</dc:title>
  <dc:creator>johncoy</dc:creator>
  <cp:lastModifiedBy>johncoy</cp:lastModifiedBy>
  <cp:revision>176</cp:revision>
  <cp:lastPrinted>2016-08-02T08:18:26Z</cp:lastPrinted>
  <dcterms:created xsi:type="dcterms:W3CDTF">2016-06-13T13:13:59Z</dcterms:created>
  <dcterms:modified xsi:type="dcterms:W3CDTF">2019-01-30T14:17:41Z</dcterms:modified>
</cp:coreProperties>
</file>